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rts/chart1.xml" ContentType="application/vnd.openxmlformats-officedocument.drawingml.chart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  <p:sldMasterId id="2147483787" r:id="rId2"/>
    <p:sldMasterId id="2147483792" r:id="rId3"/>
    <p:sldMasterId id="2147483797" r:id="rId4"/>
  </p:sldMasterIdLst>
  <p:notesMasterIdLst>
    <p:notesMasterId r:id="rId27"/>
  </p:notesMasterIdLst>
  <p:handoutMasterIdLst>
    <p:handoutMasterId r:id="rId28"/>
  </p:handoutMasterIdLst>
  <p:sldIdLst>
    <p:sldId id="312" r:id="rId5"/>
    <p:sldId id="313" r:id="rId6"/>
    <p:sldId id="328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9" r:id="rId20"/>
    <p:sldId id="330" r:id="rId21"/>
    <p:sldId id="331" r:id="rId22"/>
    <p:sldId id="332" r:id="rId23"/>
    <p:sldId id="333" r:id="rId24"/>
    <p:sldId id="327" r:id="rId25"/>
    <p:sldId id="288" r:id="rId26"/>
  </p:sldIdLst>
  <p:sldSz cx="12190413" cy="6858000"/>
  <p:notesSz cx="6794500" cy="9906000"/>
  <p:custDataLst>
    <p:tags r:id="rId2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657" userDrawn="1">
          <p15:clr>
            <a:srgbClr val="A4A3A4"/>
          </p15:clr>
        </p15:guide>
        <p15:guide id="3" orient="horz" pos="1049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959" userDrawn="1">
          <p15:clr>
            <a:srgbClr val="A4A3A4"/>
          </p15:clr>
        </p15:guide>
        <p15:guide id="8" pos="60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FA9"/>
    <a:srgbClr val="002542"/>
    <a:srgbClr val="D18001"/>
    <a:srgbClr val="4C8417"/>
    <a:srgbClr val="C50022"/>
    <a:srgbClr val="F39500"/>
    <a:srgbClr val="004A96"/>
    <a:srgbClr val="21A0D2"/>
    <a:srgbClr val="00793A"/>
    <a:srgbClr val="65A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4" autoAdjust="0"/>
    <p:restoredTop sz="93417" autoAdjust="0"/>
  </p:normalViewPr>
  <p:slideViewPr>
    <p:cSldViewPr snapToGrid="0" showGuides="1">
      <p:cViewPr varScale="1">
        <p:scale>
          <a:sx n="91" d="100"/>
          <a:sy n="91" d="100"/>
        </p:scale>
        <p:origin x="616" y="192"/>
      </p:cViewPr>
      <p:guideLst>
        <p:guide orient="horz" pos="3657"/>
        <p:guide orient="horz" pos="1049"/>
        <p:guide pos="3840"/>
        <p:guide pos="959"/>
        <p:guide pos="60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270" y="498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habilitada_para_macros_de_Microsoft_Excel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17391304347799"/>
          <c:y val="8.7649402390438197E-2"/>
          <c:w val="0.72826086956521696"/>
          <c:h val="0.8326693227091630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Uptake</c:v>
                </c:pt>
              </c:strCache>
            </c:strRef>
          </c:tx>
          <c:spPr>
            <a:solidFill>
              <a:schemeClr val="accent3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3-3142-AAB1-DA5DE081EED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Waxy layer</c:v>
                </c:pt>
              </c:strCache>
            </c:strRef>
          </c:tx>
          <c:spPr>
            <a:solidFill>
              <a:schemeClr val="accent1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A3-3142-AAB1-DA5DE081EED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Surface</c:v>
                </c:pt>
              </c:strCache>
            </c:strRef>
          </c:tx>
          <c:spPr>
            <a:solidFill>
              <a:schemeClr val="tx2"/>
            </a:solidFill>
            <a:ln w="18585">
              <a:noFill/>
            </a:ln>
          </c:spPr>
          <c:invertIfNegative val="0"/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Sheet1!$B$4:$B$4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A3-3142-AAB1-DA5DE081E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835299208"/>
        <c:axId val="-2113524968"/>
      </c:barChart>
      <c:catAx>
        <c:axId val="1835299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293">
            <a:solidFill>
              <a:schemeClr val="accent6"/>
            </a:solidFill>
            <a:prstDash val="solid"/>
          </a:ln>
        </c:spPr>
        <c:txPr>
          <a:bodyPr rot="0" vert="horz"/>
          <a:lstStyle/>
          <a:p>
            <a:pPr>
              <a:defRPr sz="1024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-2113524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113524968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ln w="9293">
            <a:solidFill>
              <a:schemeClr val="accent6"/>
            </a:solidFill>
            <a:prstDash val="solid"/>
          </a:ln>
        </c:spPr>
        <c:txPr>
          <a:bodyPr rot="0" vert="horz"/>
          <a:lstStyle/>
          <a:p>
            <a:pPr>
              <a:defRPr sz="1171" b="0" i="0" u="none" strike="noStrike" baseline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</a:defRPr>
            </a:pPr>
            <a:endParaRPr lang="es-AR"/>
          </a:p>
        </c:txPr>
        <c:crossAx val="1835299208"/>
        <c:crosses val="autoZero"/>
        <c:crossBetween val="between"/>
        <c:majorUnit val="0.2"/>
      </c:valAx>
      <c:spPr>
        <a:noFill/>
        <a:ln w="18585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512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A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>
        <c:manualLayout>
          <c:xMode val="edge"/>
          <c:yMode val="edge"/>
          <c:x val="0.259431988940314"/>
          <c:y val="0.19895287958115199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Spray Retenido (%)</c:v>
                </c:pt>
              </c:strCache>
            </c:strRef>
          </c:tx>
          <c:spPr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C46-5E42-B269-19F48FD3672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C46-5E42-B269-19F48FD36727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C46-5E42-B269-19F48FD36727}"/>
              </c:ext>
            </c:extLst>
          </c:dPt>
          <c:cat>
            <c:strRef>
              <c:f>Hoja1!$A$2:$A$4</c:f>
              <c:strCache>
                <c:ptCount val="3"/>
                <c:pt idx="0">
                  <c:v>Agua</c:v>
                </c:pt>
                <c:pt idx="1">
                  <c:v>Referencia</c:v>
                </c:pt>
                <c:pt idx="2">
                  <c:v>Orquesta Ultra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100</c:v>
                </c:pt>
                <c:pt idx="1">
                  <c:v>190</c:v>
                </c:pt>
                <c:pt idx="2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46-5E42-B269-19F48FD36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6947544"/>
        <c:axId val="1839694520"/>
      </c:barChart>
      <c:catAx>
        <c:axId val="1826947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39694520"/>
        <c:crosses val="autoZero"/>
        <c:auto val="1"/>
        <c:lblAlgn val="ctr"/>
        <c:lblOffset val="100"/>
        <c:noMultiLvlLbl val="0"/>
      </c:catAx>
      <c:valAx>
        <c:axId val="1839694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26947544"/>
        <c:crosses val="autoZero"/>
        <c:crossBetween val="between"/>
      </c:valAx>
    </c:plotArea>
    <c:plotVisOnly val="1"/>
    <c:dispBlanksAs val="gap"/>
    <c:showDLblsOverMax val="0"/>
  </c:chart>
  <c:spPr>
    <a:effectLst/>
  </c:spPr>
  <c:txPr>
    <a:bodyPr/>
    <a:lstStyle/>
    <a:p>
      <a:pPr>
        <a:defRPr sz="1200">
          <a:solidFill>
            <a:schemeClr val="accent6">
              <a:lumMod val="75000"/>
            </a:schemeClr>
          </a:solidFill>
        </a:defRPr>
      </a:pPr>
      <a:endParaRPr lang="es-A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75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39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63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20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1CDE2E4-6465-43C0-B135-E74B90780C1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8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oleObject" Target="../embeddings/oleObject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 userDrawn="1"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0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968000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516134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dirty="0"/>
              <a:t>Lorem Ipsum </a:t>
            </a:r>
            <a:r>
              <a:rPr lang="en-US" sz="3200" dirty="0" err="1"/>
              <a:t>dolormit</a:t>
            </a:r>
            <a:br>
              <a:rPr lang="en-US" sz="3200" dirty="0"/>
            </a:br>
            <a:r>
              <a:rPr lang="en-US" sz="3200" dirty="0" err="1"/>
              <a:t>amet</a:t>
            </a:r>
            <a:r>
              <a:rPr lang="en-US" sz="3200" dirty="0"/>
              <a:t> </a:t>
            </a:r>
            <a:r>
              <a:rPr lang="en-US" sz="3200" dirty="0" err="1"/>
              <a:t>avensis</a:t>
            </a:r>
            <a:r>
              <a:rPr lang="en-US" sz="3200" dirty="0"/>
              <a:t> </a:t>
            </a:r>
            <a:r>
              <a:rPr lang="en-US" sz="3200" dirty="0" err="1"/>
              <a:t>tusa</a:t>
            </a:r>
            <a:r>
              <a:rPr lang="en-US" sz="3200" dirty="0"/>
              <a:t>.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85AFB7-C388-4E45-BD2D-3D884C32812F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080CAAF3-72A8-4B9F-938F-054C585E4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AFC4AB5-DC9C-49A7-96AA-E02FE7953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18A080BE-65AF-4570-9C09-28CACD10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495964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1881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081672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2792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61357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8665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386115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059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3553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94930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8160157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37912A-42AE-4F38-BD0F-B7F89104FFE1}"/>
              </a:ext>
            </a:extLst>
          </p:cNvPr>
          <p:cNvGrpSpPr/>
          <p:nvPr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622B6B7-93D8-429A-857C-8366FC4A34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4F8C86B-0CE3-46DA-87BF-F661EA2941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134047" y="800708"/>
            <a:ext cx="6069364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79552" y="1232756"/>
            <a:ext cx="5435634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br>
              <a:rPr lang="en-US" sz="3400" dirty="0"/>
            </a:b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479552" y="3861048"/>
            <a:ext cx="543563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2BFBEAA-2FBA-4360-ADE4-73AE5ABDF8D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78C00482-9842-4FA8-AD1D-08C09AAF8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288B0ACF-B38C-4EE9-BB65-6FBF2607C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3524B24C-C17D-4026-A2BD-1057D7B8A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9887916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187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D31B83-2E89-446B-AD46-9CF55729D5E9}"/>
              </a:ext>
            </a:extLst>
          </p:cNvPr>
          <p:cNvGrpSpPr/>
          <p:nvPr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17AAF36-E66A-4DB6-BD1B-EB1CC84B378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B15633F-B6BF-4487-A284-A3B5B6192C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5987006" y="2096716"/>
            <a:ext cx="620340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11230" y="2492896"/>
            <a:ext cx="540060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6311230" y="5121188"/>
            <a:ext cx="5436604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0201EB7-A074-49C4-A59F-DC5A2780E1C2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A9008EC8-F557-42A2-AD66-ECB6CC309F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0D782FAC-F9ED-4398-9FDE-65580BC90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E09338FD-93DD-492F-9B2E-1D643524A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273109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824817-2139-4738-B40B-D941412B7ECA}"/>
              </a:ext>
            </a:extLst>
          </p:cNvPr>
          <p:cNvGrpSpPr/>
          <p:nvPr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72A11FC-14A0-4F7F-9E95-7F87901862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FDE93F7-B7D1-4397-9B86-4FF056C41D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sp>
        <p:nvSpPr>
          <p:cNvPr id="8" name="Rechteck 7"/>
          <p:cNvSpPr/>
          <p:nvPr/>
        </p:nvSpPr>
        <p:spPr>
          <a:xfrm>
            <a:off x="598700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75226" y="1232756"/>
            <a:ext cx="5445350" cy="25922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dirty="0"/>
              <a:t>Lorem Ipsum </a:t>
            </a:r>
            <a:r>
              <a:rPr lang="en-US" sz="3400" dirty="0" err="1"/>
              <a:t>dolormit</a:t>
            </a:r>
            <a:br>
              <a:rPr lang="en-US" sz="3400" dirty="0"/>
            </a:br>
            <a:r>
              <a:rPr lang="en-US" sz="3400" dirty="0" err="1"/>
              <a:t>amet</a:t>
            </a:r>
            <a:r>
              <a:rPr lang="en-US" sz="3400" dirty="0"/>
              <a:t> </a:t>
            </a:r>
            <a:r>
              <a:rPr lang="en-US" sz="3400" dirty="0" err="1"/>
              <a:t>avensis</a:t>
            </a:r>
            <a:r>
              <a:rPr lang="en-US" sz="3400" dirty="0"/>
              <a:t> </a:t>
            </a:r>
            <a:r>
              <a:rPr lang="en-US" sz="3400" dirty="0" err="1"/>
              <a:t>tusa</a:t>
            </a:r>
            <a:r>
              <a:rPr lang="en-US" sz="3400" dirty="0"/>
              <a:t>.</a:t>
            </a:r>
            <a:endParaRPr lang="de-DE" sz="3400" b="0" dirty="0"/>
          </a:p>
        </p:txBody>
      </p:sp>
      <p:sp>
        <p:nvSpPr>
          <p:cNvPr id="42" name="Textplatzhalter 40"/>
          <p:cNvSpPr>
            <a:spLocks noGrp="1"/>
          </p:cNvSpPr>
          <p:nvPr>
            <p:ph type="body" sz="quarter" idx="13" hasCustomPrompt="1"/>
          </p:nvPr>
        </p:nvSpPr>
        <p:spPr>
          <a:xfrm>
            <a:off x="6275226" y="3861048"/>
            <a:ext cx="5445350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Ludwigshafen, 26.05.2017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630D635-EE83-4917-BCF4-46A4F6763216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9" name="Datumsplatzhalter 5">
            <a:extLst>
              <a:ext uri="{FF2B5EF4-FFF2-40B4-BE49-F238E27FC236}">
                <a16:creationId xmlns:a16="http://schemas.microsoft.com/office/drawing/2014/main" id="{800107A6-E07E-41F4-BB8A-6E6A94D0B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0" name="Fußzeilenplatzhalter 6">
            <a:extLst>
              <a:ext uri="{FF2B5EF4-FFF2-40B4-BE49-F238E27FC236}">
                <a16:creationId xmlns:a16="http://schemas.microsoft.com/office/drawing/2014/main" id="{88E8D379-A504-4A2A-A8B5-6D43D31BF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21" name="Foliennummernplatzhalter 7">
            <a:extLst>
              <a:ext uri="{FF2B5EF4-FFF2-40B4-BE49-F238E27FC236}">
                <a16:creationId xmlns:a16="http://schemas.microsoft.com/office/drawing/2014/main" id="{3A29059A-93E7-4E86-874F-4B85CFFBC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683578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Datumsplatzhalter 5">
            <a:extLst>
              <a:ext uri="{FF2B5EF4-FFF2-40B4-BE49-F238E27FC236}">
                <a16:creationId xmlns:a16="http://schemas.microsoft.com/office/drawing/2014/main" id="{E7F35D83-2E49-43C2-AFE7-8E15C1CA5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4" name="Fußzeilenplatzhalter 6">
            <a:extLst>
              <a:ext uri="{FF2B5EF4-FFF2-40B4-BE49-F238E27FC236}">
                <a16:creationId xmlns:a16="http://schemas.microsoft.com/office/drawing/2014/main" id="{C80BE593-88F9-4077-8479-C015A3C89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5" name="Foliennummernplatzhalter 7">
            <a:extLst>
              <a:ext uri="{FF2B5EF4-FFF2-40B4-BE49-F238E27FC236}">
                <a16:creationId xmlns:a16="http://schemas.microsoft.com/office/drawing/2014/main" id="{D67BF167-1BE6-4042-9052-FC67C2A7B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F721AC38-2766-43CB-971E-986E0C3B0C35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9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4D75E26-83F6-4FCE-B2B5-E37B5CBF5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1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A0521059-6C76-4B1E-8B67-FC8F5012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8" name="Datumsplatzhalter 5">
            <a:extLst>
              <a:ext uri="{FF2B5EF4-FFF2-40B4-BE49-F238E27FC236}">
                <a16:creationId xmlns:a16="http://schemas.microsoft.com/office/drawing/2014/main" id="{59A4BCB6-06DB-4722-B535-191C8D3CFC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C9D8C653-082A-4547-8F61-15A68369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AC016C49-66EA-43A4-8374-8A27282E9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graphicFrame>
        <p:nvGraphicFramePr>
          <p:cNvPr id="11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39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3">
            <a:extLst>
              <a:ext uri="{FF2B5EF4-FFF2-40B4-BE49-F238E27FC236}">
                <a16:creationId xmlns:a16="http://schemas.microsoft.com/office/drawing/2014/main" id="{65464030-A385-428D-8DF1-26D75A03D65C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81672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  <p:graphicFrame>
        <p:nvGraphicFramePr>
          <p:cNvPr id="4" name="Objekt 2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3" name="think-cell Folie" r:id="rId8" imgW="270" imgH="270" progId="TCLayout.ActiveDocument.1">
                  <p:embed/>
                </p:oleObj>
              </mc:Choice>
              <mc:Fallback>
                <p:oleObj name="think-cell Foli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23737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A07997-FD75-45CF-9C95-3E73EED606D8}"/>
              </a:ext>
            </a:extLst>
          </p:cNvPr>
          <p:cNvSpPr txBox="1"/>
          <p:nvPr userDrawn="1"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2" name="Datumsplatzhalter 5">
            <a:extLst>
              <a:ext uri="{FF2B5EF4-FFF2-40B4-BE49-F238E27FC236}">
                <a16:creationId xmlns:a16="http://schemas.microsoft.com/office/drawing/2014/main" id="{D7FED6A4-1E67-4BFB-B33E-FB52213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3" name="Fußzeilenplatzhalter 6">
            <a:extLst>
              <a:ext uri="{FF2B5EF4-FFF2-40B4-BE49-F238E27FC236}">
                <a16:creationId xmlns:a16="http://schemas.microsoft.com/office/drawing/2014/main" id="{D34A7C90-2662-493E-BCCF-04AD8C9BB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14" name="Foliennummernplatzhalter 7">
            <a:extLst>
              <a:ext uri="{FF2B5EF4-FFF2-40B4-BE49-F238E27FC236}">
                <a16:creationId xmlns:a16="http://schemas.microsoft.com/office/drawing/2014/main" id="{351431EA-8987-4BC2-9894-D7DB72CA7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5D57557F-D3FA-4301-BEFB-46CA1C385A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884913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F341B893-5E64-41A2-A59D-26EE2D50455C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5" name="Datumsplatzhalter 5">
            <a:extLst>
              <a:ext uri="{FF2B5EF4-FFF2-40B4-BE49-F238E27FC236}">
                <a16:creationId xmlns:a16="http://schemas.microsoft.com/office/drawing/2014/main" id="{E4F52055-0D05-4ED7-8A63-F50B8DD25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16" name="Fußzeilenplatzhalter 6">
            <a:extLst>
              <a:ext uri="{FF2B5EF4-FFF2-40B4-BE49-F238E27FC236}">
                <a16:creationId xmlns:a16="http://schemas.microsoft.com/office/drawing/2014/main" id="{DF250D0C-5A24-43E1-9349-FA5D78EB4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/>
              <a:t>|  Optionale Zusatzinformationen</a:t>
            </a:r>
            <a:endParaRPr lang="de-DE" dirty="0"/>
          </a:p>
        </p:txBody>
      </p:sp>
      <p:sp>
        <p:nvSpPr>
          <p:cNvPr id="17" name="Foliennummernplatzhalter 7">
            <a:extLst>
              <a:ext uri="{FF2B5EF4-FFF2-40B4-BE49-F238E27FC236}">
                <a16:creationId xmlns:a16="http://schemas.microsoft.com/office/drawing/2014/main" id="{17E8C29A-05ED-46E6-92DA-897430271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150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2085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fondo portafolio.jp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6311" b="11330"/>
          <a:stretch/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19116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Alejandro Roca271210_171.jpg">
            <a:extLst>
              <a:ext uri="{FF2B5EF4-FFF2-40B4-BE49-F238E27FC236}">
                <a16:creationId xmlns:a16="http://schemas.microsoft.com/office/drawing/2014/main" id="{04B1DD31-868B-AF4A-B31C-D62FE9834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8" t="1994" r="6" b="13968"/>
          <a:stretch/>
        </p:blipFill>
        <p:spPr>
          <a:xfrm>
            <a:off x="-482601" y="0"/>
            <a:ext cx="12672211" cy="6858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22" name="Datumsplatzhalter 5"/>
          <p:cNvSpPr>
            <a:spLocks noGrp="1"/>
          </p:cNvSpPr>
          <p:nvPr>
            <p:ph type="dt" sz="half" idx="2"/>
          </p:nvPr>
        </p:nvSpPr>
        <p:spPr>
          <a:xfrm>
            <a:off x="685760" y="6516409"/>
            <a:ext cx="468126" cy="175322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900"/>
            </a:lvl1pPr>
          </a:lstStyle>
          <a:p>
            <a:fld id="{65010B03-D230-4701-9F37-B6F131066B93}" type="datetime1">
              <a:rPr lang="de-DE" smtClean="0"/>
              <a:t>24.02.21</a:t>
            </a:fld>
            <a:endParaRPr lang="de-DE" dirty="0"/>
          </a:p>
        </p:txBody>
      </p:sp>
      <p:sp>
        <p:nvSpPr>
          <p:cNvPr id="23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1368000" y="6516110"/>
            <a:ext cx="3364269" cy="167933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|  Optionale Zusatzinformationen</a:t>
            </a:r>
          </a:p>
        </p:txBody>
      </p:sp>
      <p:sp>
        <p:nvSpPr>
          <p:cNvPr id="2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227013" y="6514798"/>
            <a:ext cx="384217" cy="15120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1"/>
            </a:lvl1pPr>
          </a:lstStyle>
          <a:p>
            <a:fld id="{82EA1D04-CA53-4DE3-84A8-2B63E41036C9}" type="slidenum">
              <a:rPr lang="de-DE" smtClean="0"/>
              <a:pPr/>
              <a:t>‹Nº›</a:t>
            </a:fld>
            <a:endParaRPr lang="de-DE" dirty="0"/>
          </a:p>
        </p:txBody>
      </p: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1949EE9-BA46-4479-914B-3ECC6A2A8BA4}"/>
              </a:ext>
            </a:extLst>
          </p:cNvPr>
          <p:cNvSpPr txBox="1"/>
          <p:nvPr/>
        </p:nvSpPr>
        <p:spPr>
          <a:xfrm>
            <a:off x="5987005" y="6451321"/>
            <a:ext cx="21640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110"/>
              </a:spcBef>
              <a:spcAft>
                <a:spcPts val="110"/>
              </a:spcAft>
            </a:pPr>
            <a:r>
              <a:rPr lang="de-DE" sz="1200" dirty="0">
                <a:solidFill>
                  <a:srgbClr val="C50022"/>
                </a:solidFill>
              </a:rPr>
              <a:t>     </a:t>
            </a:r>
            <a:endParaRPr lang="de-DE" dirty="0">
              <a:solidFill>
                <a:srgbClr val="C50022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08B8164-32A7-4572-9D5A-6BB0B485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040" y="1964563"/>
            <a:ext cx="11752359" cy="3905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40040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Char char="n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7550" indent="-360363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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74738" indent="-357188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6688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−"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 userDrawn="1">
          <p15:clr>
            <a:srgbClr val="F26B43"/>
          </p15:clr>
        </p15:guide>
        <p15:guide id="4" pos="143" userDrawn="1">
          <p15:clr>
            <a:srgbClr val="F26B43"/>
          </p15:clr>
        </p15:guide>
        <p15:guide id="5" pos="7536" userDrawn="1">
          <p15:clr>
            <a:srgbClr val="F26B43"/>
          </p15:clr>
        </p15:guide>
        <p15:guide id="10" orient="horz" pos="1275" userDrawn="1">
          <p15:clr>
            <a:srgbClr val="F26B43"/>
          </p15:clr>
        </p15:guide>
        <p15:guide id="11" orient="horz" pos="41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tags" Target="../tags/tag28.xml"/><Relationship Id="rId7" Type="http://schemas.openxmlformats.org/officeDocument/2006/relationships/image" Target="../media/image43.gi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22.png"/><Relationship Id="rId18" Type="http://schemas.microsoft.com/office/2007/relationships/hdphoto" Target="../media/hdphoto3.wdp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tags" Target="../tags/tag16.xml"/><Relationship Id="rId16" Type="http://schemas.openxmlformats.org/officeDocument/2006/relationships/image" Target="../media/image25.png"/><Relationship Id="rId20" Type="http://schemas.openxmlformats.org/officeDocument/2006/relationships/image" Target="../media/image28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0.png"/><Relationship Id="rId5" Type="http://schemas.openxmlformats.org/officeDocument/2006/relationships/tags" Target="../tags/tag19.xm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tags" Target="../tags/tag25.xml"/><Relationship Id="rId7" Type="http://schemas.openxmlformats.org/officeDocument/2006/relationships/image" Target="../media/image31.png"/><Relationship Id="rId12" Type="http://schemas.microsoft.com/office/2007/relationships/hdphoto" Target="../media/hdphoto7.wdp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_DSC9309.jpg">
            <a:extLst>
              <a:ext uri="{FF2B5EF4-FFF2-40B4-BE49-F238E27FC236}">
                <a16:creationId xmlns:a16="http://schemas.microsoft.com/office/drawing/2014/main" id="{0232EF19-D2AF-F747-B060-B6308E746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34" r="-346" b="15015"/>
          <a:stretch/>
        </p:blipFill>
        <p:spPr>
          <a:xfrm>
            <a:off x="0" y="-18878"/>
            <a:ext cx="12232614" cy="6876878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00C4C8B2-461A-894D-9F76-5D8A12DA8846}"/>
              </a:ext>
            </a:extLst>
          </p:cNvPr>
          <p:cNvSpPr/>
          <p:nvPr/>
        </p:nvSpPr>
        <p:spPr>
          <a:xfrm>
            <a:off x="0" y="0"/>
            <a:ext cx="12190413" cy="6876878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10000"/>
                </a:schemeClr>
              </a:gs>
              <a:gs pos="22000">
                <a:schemeClr val="tx1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8" name="Gruppieren 14">
            <a:extLst>
              <a:ext uri="{FF2B5EF4-FFF2-40B4-BE49-F238E27FC236}">
                <a16:creationId xmlns:a16="http://schemas.microsoft.com/office/drawing/2014/main" id="{F632AF4E-EF46-0741-BC6D-79DF52470BAC}"/>
              </a:ext>
            </a:extLst>
          </p:cNvPr>
          <p:cNvGrpSpPr/>
          <p:nvPr/>
        </p:nvGrpSpPr>
        <p:grpSpPr>
          <a:xfrm>
            <a:off x="6137408" y="5235249"/>
            <a:ext cx="6053006" cy="1080000"/>
            <a:chOff x="-6603520" y="864000"/>
            <a:chExt cx="6053006" cy="1080000"/>
          </a:xfrm>
        </p:grpSpPr>
        <p:sp>
          <p:nvSpPr>
            <p:cNvPr id="9" name="Rechteck 15">
              <a:extLst>
                <a:ext uri="{FF2B5EF4-FFF2-40B4-BE49-F238E27FC236}">
                  <a16:creationId xmlns:a16="http://schemas.microsoft.com/office/drawing/2014/main" id="{3F66D79D-41B2-C241-84C4-85F85024F7E8}"/>
                </a:ext>
              </a:extLst>
            </p:cNvPr>
            <p:cNvSpPr/>
            <p:nvPr userDrawn="1"/>
          </p:nvSpPr>
          <p:spPr>
            <a:xfrm>
              <a:off x="-6603520" y="864000"/>
              <a:ext cx="6053006" cy="108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10" name="Grafik 17">
              <a:extLst>
                <a:ext uri="{FF2B5EF4-FFF2-40B4-BE49-F238E27FC236}">
                  <a16:creationId xmlns:a16="http://schemas.microsoft.com/office/drawing/2014/main" id="{3746DC5E-6576-A940-AE64-D1FAF6606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37644" y="1137683"/>
              <a:ext cx="1619425" cy="586722"/>
            </a:xfrm>
            <a:prstGeom prst="rect">
              <a:avLst/>
            </a:prstGeom>
          </p:spPr>
        </p:pic>
      </p:grpSp>
      <p:pic>
        <p:nvPicPr>
          <p:cNvPr id="11" name="Imagen 10" descr="Orquesta Ultra-02.png">
            <a:extLst>
              <a:ext uri="{FF2B5EF4-FFF2-40B4-BE49-F238E27FC236}">
                <a16:creationId xmlns:a16="http://schemas.microsoft.com/office/drawing/2014/main" id="{48EAAB6F-1980-0C43-AE8B-00D7D80CC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38" y="1201268"/>
            <a:ext cx="4088366" cy="738710"/>
          </a:xfrm>
          <a:prstGeom prst="rect">
            <a:avLst/>
          </a:prstGeom>
          <a:effectLst/>
        </p:spPr>
      </p:pic>
      <p:pic>
        <p:nvPicPr>
          <p:cNvPr id="12" name="Imagen 11" descr="grafica orquesta-02.png">
            <a:extLst>
              <a:ext uri="{FF2B5EF4-FFF2-40B4-BE49-F238E27FC236}">
                <a16:creationId xmlns:a16="http://schemas.microsoft.com/office/drawing/2014/main" id="{8B85913A-DD52-5E4D-94E3-9024CC5CB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51" y="2118518"/>
            <a:ext cx="4131614" cy="72898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41132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57BDA-C5D3-A647-B978-47E3A0B0B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 </a:t>
            </a:r>
          </a:p>
        </p:txBody>
      </p:sp>
      <p:grpSp>
        <p:nvGrpSpPr>
          <p:cNvPr id="6" name="Agrupar 24">
            <a:extLst>
              <a:ext uri="{FF2B5EF4-FFF2-40B4-BE49-F238E27FC236}">
                <a16:creationId xmlns:a16="http://schemas.microsoft.com/office/drawing/2014/main" id="{E27AB9DA-F91D-1449-991F-169D06C3F9C2}"/>
              </a:ext>
            </a:extLst>
          </p:cNvPr>
          <p:cNvGrpSpPr/>
          <p:nvPr/>
        </p:nvGrpSpPr>
        <p:grpSpPr>
          <a:xfrm>
            <a:off x="4196555" y="1283642"/>
            <a:ext cx="6540500" cy="4456857"/>
            <a:chOff x="1511300" y="1389364"/>
            <a:chExt cx="6732606" cy="4587763"/>
          </a:xfrm>
        </p:grpSpPr>
        <p:pic>
          <p:nvPicPr>
            <p:cNvPr id="7" name="Imagen 6" descr="circulacion planta.png">
              <a:extLst>
                <a:ext uri="{FF2B5EF4-FFF2-40B4-BE49-F238E27FC236}">
                  <a16:creationId xmlns:a16="http://schemas.microsoft.com/office/drawing/2014/main" id="{4D266093-89A3-D442-A0EA-F74249A75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300" y="1389364"/>
              <a:ext cx="6121400" cy="4587763"/>
            </a:xfrm>
            <a:prstGeom prst="rect">
              <a:avLst/>
            </a:prstGeom>
          </p:spPr>
        </p:pic>
        <p:grpSp>
          <p:nvGrpSpPr>
            <p:cNvPr id="8" name="Agrupar 32">
              <a:extLst>
                <a:ext uri="{FF2B5EF4-FFF2-40B4-BE49-F238E27FC236}">
                  <a16:creationId xmlns:a16="http://schemas.microsoft.com/office/drawing/2014/main" id="{3010E19B-DAC4-9247-9185-99CBB7D80F98}"/>
                </a:ext>
              </a:extLst>
            </p:cNvPr>
            <p:cNvGrpSpPr/>
            <p:nvPr/>
          </p:nvGrpSpPr>
          <p:grpSpPr>
            <a:xfrm>
              <a:off x="1778000" y="2006600"/>
              <a:ext cx="6465906" cy="3822616"/>
              <a:chOff x="1778000" y="2006600"/>
              <a:chExt cx="6465906" cy="3822616"/>
            </a:xfrm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1C725BCC-F79F-D343-9948-8C1740B5FC05}"/>
                  </a:ext>
                </a:extLst>
              </p:cNvPr>
              <p:cNvSpPr/>
              <p:nvPr/>
            </p:nvSpPr>
            <p:spPr>
              <a:xfrm>
                <a:off x="1981200" y="2006600"/>
                <a:ext cx="596900" cy="5969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cxnSp>
            <p:nvCxnSpPr>
              <p:cNvPr id="10" name="Conector recto 9">
                <a:extLst>
                  <a:ext uri="{FF2B5EF4-FFF2-40B4-BE49-F238E27FC236}">
                    <a16:creationId xmlns:a16="http://schemas.microsoft.com/office/drawing/2014/main" id="{9E68CCD7-EDF9-D244-9EB5-FBBD9E9D330D}"/>
                  </a:ext>
                </a:extLst>
              </p:cNvPr>
              <p:cNvCxnSpPr>
                <a:endCxn id="9" idx="4"/>
              </p:cNvCxnSpPr>
              <p:nvPr/>
            </p:nvCxnSpPr>
            <p:spPr>
              <a:xfrm flipV="1">
                <a:off x="1778000" y="2603500"/>
                <a:ext cx="501650" cy="109220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cto 10">
                <a:extLst>
                  <a:ext uri="{FF2B5EF4-FFF2-40B4-BE49-F238E27FC236}">
                    <a16:creationId xmlns:a16="http://schemas.microsoft.com/office/drawing/2014/main" id="{3DA42811-A1C6-2445-8B82-91EBBFB02263}"/>
                  </a:ext>
                </a:extLst>
              </p:cNvPr>
              <p:cNvCxnSpPr/>
              <p:nvPr/>
            </p:nvCxnSpPr>
            <p:spPr>
              <a:xfrm>
                <a:off x="2578100" y="2432050"/>
                <a:ext cx="3517900" cy="67945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>
                <a:extLst>
                  <a:ext uri="{FF2B5EF4-FFF2-40B4-BE49-F238E27FC236}">
                    <a16:creationId xmlns:a16="http://schemas.microsoft.com/office/drawing/2014/main" id="{28F0142F-D4CB-1547-A873-40A842A7460C}"/>
                  </a:ext>
                </a:extLst>
              </p:cNvPr>
              <p:cNvCxnSpPr/>
              <p:nvPr/>
            </p:nvCxnSpPr>
            <p:spPr>
              <a:xfrm flipV="1">
                <a:off x="2921000" y="3149600"/>
                <a:ext cx="533400" cy="4699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8BB3A16B-96C3-E945-ADF2-8902B701E288}"/>
                  </a:ext>
                </a:extLst>
              </p:cNvPr>
              <p:cNvCxnSpPr/>
              <p:nvPr/>
            </p:nvCxnSpPr>
            <p:spPr>
              <a:xfrm>
                <a:off x="3441700" y="3149600"/>
                <a:ext cx="431800" cy="3175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04E0C40E-22AD-ED40-93FB-1638E27A73E8}"/>
                  </a:ext>
                </a:extLst>
              </p:cNvPr>
              <p:cNvCxnSpPr/>
              <p:nvPr/>
            </p:nvCxnSpPr>
            <p:spPr>
              <a:xfrm>
                <a:off x="6489700" y="2743200"/>
                <a:ext cx="508000" cy="4699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F99F0FFF-41E5-4245-8338-E96B640CC99A}"/>
                  </a:ext>
                </a:extLst>
              </p:cNvPr>
              <p:cNvCxnSpPr/>
              <p:nvPr/>
            </p:nvCxnSpPr>
            <p:spPr>
              <a:xfrm>
                <a:off x="4191000" y="54102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4576EECE-7DFE-4E49-8067-4B4D5C107FD2}"/>
                  </a:ext>
                </a:extLst>
              </p:cNvPr>
              <p:cNvCxnSpPr/>
              <p:nvPr/>
            </p:nvCxnSpPr>
            <p:spPr>
              <a:xfrm>
                <a:off x="5041900" y="50673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3C2DEAE8-3C9A-B548-ADEE-6F2AF3C7B845}"/>
                  </a:ext>
                </a:extLst>
              </p:cNvPr>
              <p:cNvCxnSpPr/>
              <p:nvPr/>
            </p:nvCxnSpPr>
            <p:spPr>
              <a:xfrm>
                <a:off x="5956300" y="46482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4698AB0B-51F8-9146-8F7D-4A12A40D2F6C}"/>
                  </a:ext>
                </a:extLst>
              </p:cNvPr>
              <p:cNvCxnSpPr/>
              <p:nvPr/>
            </p:nvCxnSpPr>
            <p:spPr>
              <a:xfrm>
                <a:off x="6731000" y="4318000"/>
                <a:ext cx="241300" cy="22860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420096AC-4729-3347-9DF8-AE2E1180DFBB}"/>
                  </a:ext>
                </a:extLst>
              </p:cNvPr>
              <p:cNvSpPr txBox="1"/>
              <p:nvPr/>
            </p:nvSpPr>
            <p:spPr>
              <a:xfrm>
                <a:off x="2458952" y="2690535"/>
                <a:ext cx="1954559" cy="4277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050" b="1" dirty="0">
                    <a:latin typeface="Arial"/>
                    <a:cs typeface="Arial"/>
                  </a:rPr>
                  <a:t>Xemium</a:t>
                </a:r>
                <a:r>
                  <a:rPr lang="es-AR" sz="1050" b="1" baseline="30000" dirty="0">
                    <a:latin typeface="Arial"/>
                    <a:cs typeface="Arial"/>
                  </a:rPr>
                  <a:t>®</a:t>
                </a:r>
                <a:br>
                  <a:rPr lang="es-AR" sz="1050" b="1" dirty="0">
                    <a:latin typeface="Arial"/>
                    <a:cs typeface="Arial"/>
                  </a:rPr>
                </a:br>
                <a:r>
                  <a:rPr lang="es-AR" sz="1050" b="1" dirty="0">
                    <a:latin typeface="Arial"/>
                    <a:cs typeface="Arial"/>
                  </a:rPr>
                  <a:t>luego de su aplicación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74AC85AF-3B1D-BB48-8186-67F61F04A517}"/>
                  </a:ext>
                </a:extLst>
              </p:cNvPr>
              <p:cNvSpPr txBox="1"/>
              <p:nvPr/>
            </p:nvSpPr>
            <p:spPr>
              <a:xfrm>
                <a:off x="4368800" y="5575300"/>
                <a:ext cx="63162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Xilema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97D76C6-35C4-594F-88C2-6CFB50F6CBC1}"/>
                  </a:ext>
                </a:extLst>
              </p:cNvPr>
              <p:cNvSpPr txBox="1"/>
              <p:nvPr/>
            </p:nvSpPr>
            <p:spPr>
              <a:xfrm>
                <a:off x="5215978" y="5232400"/>
                <a:ext cx="656080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Floema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B92C4F74-24E4-7142-9F2E-7ADC06E50B7C}"/>
                  </a:ext>
                </a:extLst>
              </p:cNvPr>
              <p:cNvSpPr txBox="1"/>
              <p:nvPr/>
            </p:nvSpPr>
            <p:spPr>
              <a:xfrm>
                <a:off x="6130378" y="4813300"/>
                <a:ext cx="168865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Mesófilo en empalizada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CC258195-1C48-1043-B4DB-7FCF65BB3EC9}"/>
                  </a:ext>
                </a:extLst>
              </p:cNvPr>
              <p:cNvSpPr txBox="1"/>
              <p:nvPr/>
            </p:nvSpPr>
            <p:spPr>
              <a:xfrm>
                <a:off x="6905078" y="4483100"/>
                <a:ext cx="133882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Epidermis inferior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2CAEEB56-6CA8-BD4E-9ECF-1E9EA873889A}"/>
                  </a:ext>
                </a:extLst>
              </p:cNvPr>
              <p:cNvSpPr txBox="1"/>
              <p:nvPr/>
            </p:nvSpPr>
            <p:spPr>
              <a:xfrm>
                <a:off x="6066878" y="2489200"/>
                <a:ext cx="141577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050" b="1" dirty="0">
                    <a:latin typeface="Arial"/>
                    <a:cs typeface="Arial"/>
                  </a:rPr>
                  <a:t>Epidermis superior</a:t>
                </a:r>
              </a:p>
            </p:txBody>
          </p:sp>
        </p:grpSp>
      </p:grpSp>
      <p:sp>
        <p:nvSpPr>
          <p:cNvPr id="25" name="Fix/0,48/0/6,25/19,06">
            <a:extLst>
              <a:ext uri="{FF2B5EF4-FFF2-40B4-BE49-F238E27FC236}">
                <a16:creationId xmlns:a16="http://schemas.microsoft.com/office/drawing/2014/main" id="{462D338F-7308-4047-B63C-6ABCBF1D9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02" y="2715940"/>
            <a:ext cx="3288914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5875" lvl="1" indent="0" algn="r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Adsorbido por la capa cerosa</a:t>
            </a:r>
            <a:b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y uniformemente distribuido.</a:t>
            </a:r>
          </a:p>
        </p:txBody>
      </p:sp>
    </p:spTree>
    <p:extLst>
      <p:ext uri="{BB962C8B-B14F-4D97-AF65-F5344CB8AC3E}">
        <p14:creationId xmlns:p14="http://schemas.microsoft.com/office/powerpoint/2010/main" val="2493677661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77220-4606-A042-A5EF-5DC65D639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3C4169-5484-4D4B-8001-B35CCD6B1A83}"/>
              </a:ext>
            </a:extLst>
          </p:cNvPr>
          <p:cNvSpPr txBox="1">
            <a:spLocks noChangeArrowheads="1"/>
          </p:cNvSpPr>
          <p:nvPr/>
        </p:nvSpPr>
        <p:spPr>
          <a:xfrm>
            <a:off x="316706" y="6345238"/>
            <a:ext cx="2149475" cy="2794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vert="horz" lIns="0" tIns="0" rIns="0" bIns="0" rtlCol="0" anchor="b" anchorCtr="0">
            <a:normAutofit/>
          </a:bodyPr>
          <a:lstStyle>
            <a:lvl1pPr algn="l" defTabSz="6858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s-AR" sz="900" b="0" dirty="0">
                <a:solidFill>
                  <a:schemeClr val="accent6">
                    <a:lumMod val="75000"/>
                  </a:schemeClr>
                </a:solidFill>
                <a:cs typeface="Arial"/>
              </a:rPr>
              <a:t>Fuente: Dr. H. Schiffer, APR/FM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62341F-050C-3A49-9AA6-D787B72AB3CE}"/>
              </a:ext>
            </a:extLst>
          </p:cNvPr>
          <p:cNvGrpSpPr>
            <a:grpSpLocks/>
          </p:cNvGrpSpPr>
          <p:nvPr/>
        </p:nvGrpSpPr>
        <p:grpSpPr bwMode="auto">
          <a:xfrm>
            <a:off x="3443145" y="3518189"/>
            <a:ext cx="2946142" cy="1617998"/>
            <a:chOff x="888" y="1056"/>
            <a:chExt cx="1921" cy="1055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3926CA-7BBB-F34B-92D9-7139F83F6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" r="6168"/>
            <a:stretch/>
          </p:blipFill>
          <p:spPr bwMode="auto">
            <a:xfrm>
              <a:off x="888" y="1056"/>
              <a:ext cx="1921" cy="10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D69D9BD-58E3-984A-8E3E-70651FBD5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7" y="1905"/>
              <a:ext cx="1469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Xemium</a:t>
              </a:r>
              <a:r>
                <a:rPr kumimoji="0" lang="en-GB" sz="12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®</a:t>
              </a:r>
            </a:p>
          </p:txBody>
        </p:sp>
      </p:grpSp>
      <p:grpSp>
        <p:nvGrpSpPr>
          <p:cNvPr id="10" name="Agrupar 25">
            <a:extLst>
              <a:ext uri="{FF2B5EF4-FFF2-40B4-BE49-F238E27FC236}">
                <a16:creationId xmlns:a16="http://schemas.microsoft.com/office/drawing/2014/main" id="{CA623E52-907B-E04A-88D1-0117DB46B3FF}"/>
              </a:ext>
            </a:extLst>
          </p:cNvPr>
          <p:cNvGrpSpPr/>
          <p:nvPr/>
        </p:nvGrpSpPr>
        <p:grpSpPr>
          <a:xfrm>
            <a:off x="6568724" y="3518189"/>
            <a:ext cx="2946142" cy="1617998"/>
            <a:chOff x="5969267" y="3979880"/>
            <a:chExt cx="2946142" cy="1617998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845AF56-9701-744D-854E-B5DE5332A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" r="7332"/>
            <a:stretch/>
          </p:blipFill>
          <p:spPr bwMode="auto">
            <a:xfrm>
              <a:off x="5969267" y="3979880"/>
              <a:ext cx="2946142" cy="1617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7E662416-718B-6D41-9D49-FDF982D84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7406" y="5295750"/>
              <a:ext cx="2576532" cy="277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SDH </a:t>
              </a:r>
              <a:r>
                <a:rPr kumimoji="0" lang="en-GB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competidor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" name="Text Box 12">
            <a:extLst>
              <a:ext uri="{FF2B5EF4-FFF2-40B4-BE49-F238E27FC236}">
                <a16:creationId xmlns:a16="http://schemas.microsoft.com/office/drawing/2014/main" id="{7349C749-1995-8B4E-BEC9-3DF904812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434" y="2426825"/>
            <a:ext cx="256222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Xemium</a:t>
            </a:r>
            <a:r>
              <a:rPr kumimoji="0" lang="es-AR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®</a:t>
            </a:r>
            <a:r>
              <a:rPr lang="es-AR" sz="1600" b="1" noProof="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absorción</a:t>
            </a:r>
            <a:br>
              <a:rPr lang="es-AR" sz="1600" noProof="0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translocación en hojas de cereales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de soja.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4" name="Agrupar 29">
            <a:extLst>
              <a:ext uri="{FF2B5EF4-FFF2-40B4-BE49-F238E27FC236}">
                <a16:creationId xmlns:a16="http://schemas.microsoft.com/office/drawing/2014/main" id="{C24D8C58-D0BF-6E43-8121-BE9D9F250B99}"/>
              </a:ext>
            </a:extLst>
          </p:cNvPr>
          <p:cNvGrpSpPr/>
          <p:nvPr/>
        </p:nvGrpSpPr>
        <p:grpSpPr>
          <a:xfrm>
            <a:off x="3444258" y="1659209"/>
            <a:ext cx="2946399" cy="1607091"/>
            <a:chOff x="1536701" y="2197100"/>
            <a:chExt cx="2946399" cy="1607091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0A35CF95-84A4-474D-9488-1225256E50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" t="875" r="1330" b="1069"/>
            <a:stretch/>
          </p:blipFill>
          <p:spPr bwMode="auto">
            <a:xfrm>
              <a:off x="1536701" y="2197100"/>
              <a:ext cx="2946399" cy="1600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 Box 13">
              <a:extLst>
                <a:ext uri="{FF2B5EF4-FFF2-40B4-BE49-F238E27FC236}">
                  <a16:creationId xmlns:a16="http://schemas.microsoft.com/office/drawing/2014/main" id="{D8D78D20-8389-B54C-9FDC-7956CF6B7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600" y="3342526"/>
              <a:ext cx="14390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2 hs</a:t>
              </a:r>
              <a: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  <a:t> después</a:t>
              </a:r>
              <a:b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  <a:t>del</a:t>
              </a: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 tratamiento</a:t>
              </a:r>
            </a:p>
          </p:txBody>
        </p:sp>
      </p:grpSp>
      <p:grpSp>
        <p:nvGrpSpPr>
          <p:cNvPr id="17" name="Agrupar 32">
            <a:extLst>
              <a:ext uri="{FF2B5EF4-FFF2-40B4-BE49-F238E27FC236}">
                <a16:creationId xmlns:a16="http://schemas.microsoft.com/office/drawing/2014/main" id="{C8FC4914-4377-6D42-84F0-3AACE5F48EFD}"/>
              </a:ext>
            </a:extLst>
          </p:cNvPr>
          <p:cNvGrpSpPr/>
          <p:nvPr/>
        </p:nvGrpSpPr>
        <p:grpSpPr>
          <a:xfrm>
            <a:off x="6562725" y="1670322"/>
            <a:ext cx="2952000" cy="1621378"/>
            <a:chOff x="4667868" y="2182813"/>
            <a:chExt cx="2952000" cy="1621378"/>
          </a:xfrm>
          <a:effectLst>
            <a:outerShdw blurRad="50800" dist="25400" dir="2700000" algn="tl" rotWithShape="0">
              <a:prstClr val="black">
                <a:alpha val="0"/>
              </a:prstClr>
            </a:outerShdw>
          </a:effectLst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FF4C6100-21DF-0740-B9B0-ED94A46A4F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1" t="2482" b="1522"/>
            <a:stretch/>
          </p:blipFill>
          <p:spPr bwMode="auto">
            <a:xfrm>
              <a:off x="4667868" y="2182813"/>
              <a:ext cx="2952000" cy="15895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 cmpd="sng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E9C74169-6BAE-7A43-B983-1343E9F455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8699" y="3342526"/>
              <a:ext cx="149860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4 días</a:t>
              </a:r>
              <a:r>
                <a:rPr lang="es-AR" sz="1200" b="1" noProof="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después</a:t>
              </a:r>
              <a:br>
                <a:rPr lang="es-AR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kumimoji="0" lang="es-AR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del tratamiento</a:t>
              </a:r>
              <a:r>
                <a:rPr kumimoji="0" lang="es-AR" sz="12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endPara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BEF1C80E-761C-A441-9A75-83C5EDEC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7544" y="5494962"/>
            <a:ext cx="4327072" cy="474708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1" indent="-19050" algn="ctr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</a:rPr>
              <a:t>Excelente movilidad acropétala.</a:t>
            </a: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E4A5D438-0008-3342-8841-43D2C6E7A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146" y="4331825"/>
            <a:ext cx="2449511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r" eaLnBrk="0" hangingPunct="0">
              <a:defRPr/>
            </a:pPr>
            <a:r>
              <a:rPr lang="es-AR" sz="1600" b="1" dirty="0">
                <a:solidFill>
                  <a:schemeClr val="accent1"/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1"/>
                </a:solidFill>
                <a:latin typeface="Arial"/>
                <a:cs typeface="Arial"/>
              </a:rPr>
              <a:t>®</a:t>
            </a:r>
            <a:br>
              <a:rPr lang="es-AR" sz="16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absorción radicular y translocación en soja.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787652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CA584C-C582-F845-A079-9315CDDA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Formulación de alta tecnología </a:t>
            </a:r>
            <a:endParaRPr lang="es-AR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59A4EDB-0DC1-E546-8E90-4326F15B0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2" t="9011" r="641" b="40409"/>
          <a:stretch/>
        </p:blipFill>
        <p:spPr>
          <a:xfrm>
            <a:off x="6306825" y="1683061"/>
            <a:ext cx="2267298" cy="3038964"/>
          </a:xfrm>
          <a:prstGeom prst="rect">
            <a:avLst/>
          </a:prstGeom>
          <a:noFill/>
          <a:ln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F83BBE-75FB-3249-976C-5814915C9B9F}"/>
              </a:ext>
            </a:extLst>
          </p:cNvPr>
          <p:cNvSpPr txBox="1"/>
          <p:nvPr/>
        </p:nvSpPr>
        <p:spPr>
          <a:xfrm>
            <a:off x="8721078" y="1707298"/>
            <a:ext cx="3275013" cy="306856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5875"/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Los productos que contiene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el fungicida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®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se basan en la tecnología de formulación más innovadora de BASF.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endParaRPr lang="es-AR" sz="16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15875"/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La combinación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óptima cobertura, absorción</a:t>
            </a:r>
            <a:b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y resistencia al lavado</a:t>
            </a:r>
            <a:b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por lluvia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ofrece un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rendimiento excepcional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8" name="Agrupar 23">
            <a:extLst>
              <a:ext uri="{FF2B5EF4-FFF2-40B4-BE49-F238E27FC236}">
                <a16:creationId xmlns:a16="http://schemas.microsoft.com/office/drawing/2014/main" id="{F3D850CB-25DB-5D40-8B75-DED785CFC96C}"/>
              </a:ext>
            </a:extLst>
          </p:cNvPr>
          <p:cNvGrpSpPr/>
          <p:nvPr/>
        </p:nvGrpSpPr>
        <p:grpSpPr>
          <a:xfrm>
            <a:off x="401312" y="1441802"/>
            <a:ext cx="5715000" cy="3559579"/>
            <a:chOff x="393700" y="2637100"/>
            <a:chExt cx="5491313" cy="3420257"/>
          </a:xfrm>
        </p:grpSpPr>
        <p:pic>
          <p:nvPicPr>
            <p:cNvPr id="9" name="Imagen 8" descr="•X_Tropfen.png">
              <a:extLst>
                <a:ext uri="{FF2B5EF4-FFF2-40B4-BE49-F238E27FC236}">
                  <a16:creationId xmlns:a16="http://schemas.microsoft.com/office/drawing/2014/main" id="{2C8BCC5B-97FC-334B-A4D4-48DBA3F9C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231"/>
            <a:stretch/>
          </p:blipFill>
          <p:spPr>
            <a:xfrm>
              <a:off x="393700" y="4330700"/>
              <a:ext cx="5491313" cy="1509966"/>
            </a:xfrm>
            <a:prstGeom prst="rect">
              <a:avLst/>
            </a:prstGeom>
          </p:spPr>
        </p:pic>
        <p:grpSp>
          <p:nvGrpSpPr>
            <p:cNvPr id="10" name="Agrupar 25">
              <a:extLst>
                <a:ext uri="{FF2B5EF4-FFF2-40B4-BE49-F238E27FC236}">
                  <a16:creationId xmlns:a16="http://schemas.microsoft.com/office/drawing/2014/main" id="{408CBD6F-4EDA-2844-9F1E-D09E1D490748}"/>
                </a:ext>
              </a:extLst>
            </p:cNvPr>
            <p:cNvGrpSpPr/>
            <p:nvPr/>
          </p:nvGrpSpPr>
          <p:grpSpPr>
            <a:xfrm>
              <a:off x="393700" y="2840301"/>
              <a:ext cx="5491313" cy="2044424"/>
              <a:chOff x="533400" y="2511262"/>
              <a:chExt cx="5765800" cy="2146608"/>
            </a:xfrm>
          </p:grpSpPr>
          <p:pic>
            <p:nvPicPr>
              <p:cNvPr id="14" name="Imagen 13" descr="•X_Tropfen.png">
                <a:extLst>
                  <a:ext uri="{FF2B5EF4-FFF2-40B4-BE49-F238E27FC236}">
                    <a16:creationId xmlns:a16="http://schemas.microsoft.com/office/drawing/2014/main" id="{EC34D362-1C42-7347-8014-E2C53A0670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813"/>
              <a:stretch/>
            </p:blipFill>
            <p:spPr>
              <a:xfrm>
                <a:off x="533400" y="2511262"/>
                <a:ext cx="5765800" cy="1400157"/>
              </a:xfrm>
              <a:prstGeom prst="rect">
                <a:avLst/>
              </a:prstGeom>
            </p:spPr>
          </p:pic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6B44204B-3475-8143-BBB4-45318B9E735A}"/>
                  </a:ext>
                </a:extLst>
              </p:cNvPr>
              <p:cNvSpPr txBox="1"/>
              <p:nvPr/>
            </p:nvSpPr>
            <p:spPr>
              <a:xfrm>
                <a:off x="952500" y="2565760"/>
                <a:ext cx="6209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0 seg.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3A979F37-E8E4-C447-A587-948F92A5CD0E}"/>
                  </a:ext>
                </a:extLst>
              </p:cNvPr>
              <p:cNvSpPr txBox="1"/>
              <p:nvPr/>
            </p:nvSpPr>
            <p:spPr>
              <a:xfrm>
                <a:off x="2317843" y="2565760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10 seg.</a:t>
                </a:r>
              </a:p>
            </p:txBody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05A2CAD4-BCB9-024E-9794-6606CF64F398}"/>
                  </a:ext>
                </a:extLst>
              </p:cNvPr>
              <p:cNvSpPr txBox="1"/>
              <p:nvPr/>
            </p:nvSpPr>
            <p:spPr>
              <a:xfrm>
                <a:off x="3768772" y="2565760"/>
                <a:ext cx="7065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30 seg.</a:t>
                </a:r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917B16E8-4C89-954E-A6D2-E6BAF704677F}"/>
                  </a:ext>
                </a:extLst>
              </p:cNvPr>
              <p:cNvSpPr txBox="1"/>
              <p:nvPr/>
            </p:nvSpPr>
            <p:spPr>
              <a:xfrm>
                <a:off x="5219700" y="2565760"/>
                <a:ext cx="719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60 seg.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92E1AFA-B5A3-CC4C-877D-2F42DC100116}"/>
                  </a:ext>
                </a:extLst>
              </p:cNvPr>
              <p:cNvSpPr txBox="1"/>
              <p:nvPr/>
            </p:nvSpPr>
            <p:spPr>
              <a:xfrm>
                <a:off x="952500" y="4380872"/>
                <a:ext cx="62093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0 seg.</a:t>
                </a:r>
              </a:p>
            </p:txBody>
          </p:sp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DA27193-BF77-9A44-9B99-9D324630F587}"/>
                  </a:ext>
                </a:extLst>
              </p:cNvPr>
              <p:cNvSpPr txBox="1"/>
              <p:nvPr/>
            </p:nvSpPr>
            <p:spPr>
              <a:xfrm>
                <a:off x="2317843" y="4380872"/>
                <a:ext cx="70651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10 seg.</a:t>
                </a:r>
              </a:p>
            </p:txBody>
          </p:sp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AB1C1BF3-5E70-4A4D-BD49-2077E5B581CF}"/>
                  </a:ext>
                </a:extLst>
              </p:cNvPr>
              <p:cNvSpPr txBox="1"/>
              <p:nvPr/>
            </p:nvSpPr>
            <p:spPr>
              <a:xfrm>
                <a:off x="3768772" y="4380872"/>
                <a:ext cx="70651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30 seg.</a:t>
                </a:r>
              </a:p>
            </p:txBody>
          </p:sp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12C1C0E-E1C1-7845-986A-8686DC990919}"/>
                  </a:ext>
                </a:extLst>
              </p:cNvPr>
              <p:cNvSpPr txBox="1"/>
              <p:nvPr/>
            </p:nvSpPr>
            <p:spPr>
              <a:xfrm>
                <a:off x="5219700" y="4380872"/>
                <a:ext cx="719343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sz="1200" b="1" dirty="0">
                    <a:solidFill>
                      <a:srgbClr val="FFFFFF"/>
                    </a:solidFill>
                    <a:latin typeface="Arial"/>
                    <a:cs typeface="Arial"/>
                  </a:rPr>
                  <a:t>60 seg.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5EE190B-EF01-3340-9CBB-6D1C3D5BB430}"/>
                </a:ext>
              </a:extLst>
            </p:cNvPr>
            <p:cNvSpPr txBox="1"/>
            <p:nvPr/>
          </p:nvSpPr>
          <p:spPr>
            <a:xfrm>
              <a:off x="546100" y="2637100"/>
              <a:ext cx="1129319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REFERENCIA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E9355AA-FBCF-164D-9746-0D9000187B47}"/>
                </a:ext>
              </a:extLst>
            </p:cNvPr>
            <p:cNvSpPr txBox="1"/>
            <p:nvPr/>
          </p:nvSpPr>
          <p:spPr>
            <a:xfrm>
              <a:off x="571500" y="4320143"/>
              <a:ext cx="841291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b="1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XEMIUM</a:t>
              </a:r>
              <a:r>
                <a:rPr lang="es-AR" sz="1200" b="1" baseline="300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®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E543119-51FF-FC42-ADC9-3895966E7A06}"/>
                </a:ext>
              </a:extLst>
            </p:cNvPr>
            <p:cNvSpPr txBox="1"/>
            <p:nvPr/>
          </p:nvSpPr>
          <p:spPr>
            <a:xfrm>
              <a:off x="482617" y="5791200"/>
              <a:ext cx="5355364" cy="266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2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Distribución y cobertura óptima de un producto formulado en la superficie foliar.</a:t>
              </a:r>
            </a:p>
          </p:txBody>
        </p:sp>
      </p:grpSp>
      <p:sp>
        <p:nvSpPr>
          <p:cNvPr id="23" name="Fix/0,48/0/6,25/19,06">
            <a:extLst>
              <a:ext uri="{FF2B5EF4-FFF2-40B4-BE49-F238E27FC236}">
                <a16:creationId xmlns:a16="http://schemas.microsoft.com/office/drawing/2014/main" id="{870CECD4-411A-E647-B4E0-8097504E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02" y="5350291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>
              <a:spcBef>
                <a:spcPct val="5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Máxima absorción y menor riesgo de lavado por lluvias.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839218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FADE7-0589-604F-A483-E65B0E64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Propiedades de la formulación </a:t>
            </a:r>
            <a:endParaRPr lang="es-AR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581D149-50E1-1643-8F4D-61F6893B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129" y="5117471"/>
            <a:ext cx="8964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Adhesión: imágenes de alta velocidad de las gotas que se adhieren sobre la superficie de la hoja del trigo.</a:t>
            </a:r>
            <a:b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Retención: cuantificación del spray depositado en las plantas de trigo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Nolte, APR/DT)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AAD9EBE-A200-B24A-8005-AAAD8E92F4FF}"/>
              </a:ext>
            </a:extLst>
          </p:cNvPr>
          <p:cNvGrpSpPr/>
          <p:nvPr/>
        </p:nvGrpSpPr>
        <p:grpSpPr>
          <a:xfrm>
            <a:off x="1089269" y="3245764"/>
            <a:ext cx="9685293" cy="1855378"/>
            <a:chOff x="782185" y="3312626"/>
            <a:chExt cx="10808707" cy="2070587"/>
          </a:xfrm>
        </p:grpSpPr>
        <p:pic>
          <p:nvPicPr>
            <p:cNvPr id="6" name="Picture 16" descr="Wasser_NEW 2">
              <a:extLst>
                <a:ext uri="{FF2B5EF4-FFF2-40B4-BE49-F238E27FC236}">
                  <a16:creationId xmlns:a16="http://schemas.microsoft.com/office/drawing/2014/main" id="{F9DCF7FE-84BD-A742-8CCB-64779409D0A6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185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082263CE-0E17-2448-9E76-4B85463B7B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739" y="3444020"/>
              <a:ext cx="26860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Agua  </a:t>
              </a:r>
            </a:p>
          </p:txBody>
        </p:sp>
        <p:pic>
          <p:nvPicPr>
            <p:cNvPr id="9" name="Picture 15" descr="70100_NEW_1">
              <a:extLst>
                <a:ext uri="{FF2B5EF4-FFF2-40B4-BE49-F238E27FC236}">
                  <a16:creationId xmlns:a16="http://schemas.microsoft.com/office/drawing/2014/main" id="{6089FB43-EA2A-1E4F-8A20-657877FD4921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892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48031_NEW 2">
              <a:extLst>
                <a:ext uri="{FF2B5EF4-FFF2-40B4-BE49-F238E27FC236}">
                  <a16:creationId xmlns:a16="http://schemas.microsoft.com/office/drawing/2014/main" id="{6B280264-415C-B548-8CC8-FAC7B022B722}"/>
                </a:ext>
              </a:extLst>
            </p:cNvPr>
            <p:cNvPicPr>
              <a:picLocks noChangeAspect="1" noChangeArrowheads="1" noCrop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2185" y="3312626"/>
              <a:ext cx="3600000" cy="207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6BE62C3B-8A24-0B40-A6C8-5A815FD6B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8581" y="3415445"/>
              <a:ext cx="27559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Referencia </a:t>
              </a:r>
            </a:p>
          </p:txBody>
        </p:sp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B3FF9929-BC89-E443-AEB0-EAE6E70EF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6297" y="3383695"/>
              <a:ext cx="33337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Orquesta</a:t>
              </a:r>
              <a:r>
                <a:rPr lang="en-US" sz="1800" baseline="30000" dirty="0">
                  <a:solidFill>
                    <a:prstClr val="white"/>
                  </a:solidFill>
                </a:rPr>
                <a:t>®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Ultra</a:t>
              </a:r>
            </a:p>
          </p:txBody>
        </p:sp>
      </p:grpSp>
      <p:sp>
        <p:nvSpPr>
          <p:cNvPr id="13" name="Fix/0,48/0/6,25/19,06">
            <a:extLst>
              <a:ext uri="{FF2B5EF4-FFF2-40B4-BE49-F238E27FC236}">
                <a16:creationId xmlns:a16="http://schemas.microsoft.com/office/drawing/2014/main" id="{C3241324-9937-5E42-A658-4805788A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269" y="1413958"/>
            <a:ext cx="5283204" cy="59339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 adherencia.</a:t>
            </a:r>
          </a:p>
        </p:txBody>
      </p:sp>
      <p:sp>
        <p:nvSpPr>
          <p:cNvPr id="14" name="Fix/0,48/0/6,25/19,06">
            <a:extLst>
              <a:ext uri="{FF2B5EF4-FFF2-40B4-BE49-F238E27FC236}">
                <a16:creationId xmlns:a16="http://schemas.microsoft.com/office/drawing/2014/main" id="{BCBFE2A4-9719-8A48-A0F8-3B9C4C676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22" y="2046344"/>
            <a:ext cx="5294919" cy="637613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61925" marR="0" lvl="0" indent="-161925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Mejora la actividad incrementado</a:t>
            </a:r>
            <a:b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AR" sz="16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cantidad de activo.</a:t>
            </a:r>
          </a:p>
        </p:txBody>
      </p:sp>
      <p:sp>
        <p:nvSpPr>
          <p:cNvPr id="15" name="Fix/0,48/0/6,25/19,06">
            <a:extLst>
              <a:ext uri="{FF2B5EF4-FFF2-40B4-BE49-F238E27FC236}">
                <a16:creationId xmlns:a16="http://schemas.microsoft.com/office/drawing/2014/main" id="{4CEB9F43-3D11-414B-A0D2-DF8084DF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22" y="5579761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Se adhiere fuertemente. Más producto en el cultivo. 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5B724D60-B6F2-1446-8B49-1254BB238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51521"/>
              </p:ext>
            </p:extLst>
          </p:nvPr>
        </p:nvGraphicFramePr>
        <p:xfrm>
          <a:off x="5746395" y="1045431"/>
          <a:ext cx="5028167" cy="2055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34222493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ABD5E-2074-AB4D-8875-057E670B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¿Cómo funciona Xemium</a:t>
            </a:r>
            <a:r>
              <a:rPr lang="es-AR" baseline="30000" dirty="0">
                <a:solidFill>
                  <a:srgbClr val="00793A"/>
                </a:solidFill>
              </a:rPr>
              <a:t>®</a:t>
            </a:r>
            <a:r>
              <a:rPr lang="es-AR" dirty="0">
                <a:solidFill>
                  <a:srgbClr val="00793A"/>
                </a:solidFill>
              </a:rPr>
              <a:t>?</a:t>
            </a:r>
            <a:endParaRPr lang="es-AR" dirty="0"/>
          </a:p>
        </p:txBody>
      </p:sp>
      <p:pic>
        <p:nvPicPr>
          <p:cNvPr id="6" name="Imagen 5" descr="molecula.jpg">
            <a:extLst>
              <a:ext uri="{FF2B5EF4-FFF2-40B4-BE49-F238E27FC236}">
                <a16:creationId xmlns:a16="http://schemas.microsoft.com/office/drawing/2014/main" id="{4FB9B6ED-9C4D-D94B-86F5-1305DE1D00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1142"/>
          <a:stretch/>
        </p:blipFill>
        <p:spPr>
          <a:xfrm>
            <a:off x="1014185" y="1542256"/>
            <a:ext cx="3771900" cy="3773487"/>
          </a:xfrm>
          <a:prstGeom prst="rect">
            <a:avLst/>
          </a:prstGeom>
        </p:spPr>
      </p:pic>
      <p:sp>
        <p:nvSpPr>
          <p:cNvPr id="17" name="Fix/0,48/0/6,25/19,06">
            <a:extLst>
              <a:ext uri="{FF2B5EF4-FFF2-40B4-BE49-F238E27FC236}">
                <a16:creationId xmlns:a16="http://schemas.microsoft.com/office/drawing/2014/main" id="{4D2E848D-169D-A64C-AD01-66CE8AD1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1552190"/>
            <a:ext cx="5899583" cy="1080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0" indent="-18097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Xemium</a:t>
            </a:r>
            <a:r>
              <a:rPr kumimoji="0" lang="es-AR" sz="16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®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bloquea eficientemente el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Complejo II</a:t>
            </a:r>
            <a:r>
              <a:rPr lang="es-AR" sz="1600" noProof="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en la</a:t>
            </a:r>
            <a:b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cadena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respiratoria mitocondrial (cadena de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 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transporte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de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electrones)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, i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Times" pitchFamily="18" charset="0"/>
                <a:cs typeface="Times New Roman" pitchFamily="18" charset="0"/>
              </a:rPr>
              <a:t>nhibiendo la succinato desidrogenasa o SDH.</a:t>
            </a:r>
          </a:p>
        </p:txBody>
      </p:sp>
      <p:sp>
        <p:nvSpPr>
          <p:cNvPr id="18" name="Fix/0,48/0/6,25/19,06">
            <a:extLst>
              <a:ext uri="{FF2B5EF4-FFF2-40B4-BE49-F238E27FC236}">
                <a16:creationId xmlns:a16="http://schemas.microsoft.com/office/drawing/2014/main" id="{4B25B244-4DEA-0545-9BE6-DE3AC169A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2698709"/>
            <a:ext cx="5899583" cy="107999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3550" marR="0" lvl="0" indent="-18732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Interrumpe</a:t>
            </a: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 rápidamente el abastecimiento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energía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y con ello la biosíntesis de moléculas esenciales</a:t>
            </a:r>
            <a:b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</a:br>
            <a:r>
              <a:rPr lang="es-AR" sz="1600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para el crecimiento celular.</a:t>
            </a:r>
          </a:p>
        </p:txBody>
      </p:sp>
      <p:sp>
        <p:nvSpPr>
          <p:cNvPr id="19" name="Fix/0,48/0/6,25/19,06">
            <a:extLst>
              <a:ext uri="{FF2B5EF4-FFF2-40B4-BE49-F238E27FC236}">
                <a16:creationId xmlns:a16="http://schemas.microsoft.com/office/drawing/2014/main" id="{707629FB-C42B-334D-A091-D692A66B2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3845223"/>
            <a:ext cx="5899583" cy="61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38150" marR="0" lvl="0" indent="-161925" algn="l" defTabSz="444500" rtl="0" eaLnBrk="0" fontAlgn="auto" latinLnBrk="0" hangingPunct="0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El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crecimiento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de células es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interrumpido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inmediatamente.</a:t>
            </a:r>
          </a:p>
        </p:txBody>
      </p:sp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687B9C32-A366-D841-9A22-ED924F6DD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85" y="4523743"/>
            <a:ext cx="5899583" cy="7920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63550" marR="0" lvl="0" indent="-187325" algn="l" defTabSz="444500" rtl="0" eaLnBrk="0" fontAlgn="auto" latinLnBrk="0" hangingPunct="0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>
                <a:schemeClr val="accent6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Combina una 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alta movilidad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, con una excepcional</a:t>
            </a:r>
            <a:b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</a:b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actividad</a:t>
            </a:r>
            <a:r>
              <a:rPr kumimoji="0" lang="es-AR" sz="1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ea typeface="Times" pitchFamily="18" charset="0"/>
                <a:cs typeface="Times New Roman" pitchFamily="18" charset="0"/>
              </a:rPr>
              <a:t>pr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eventiva y curativa</a:t>
            </a:r>
            <a:r>
              <a:rPr kumimoji="0" lang="es-AR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" pitchFamily="18" charset="0"/>
                <a:cs typeface="Times New Roman" pitchFamily="18" charset="0"/>
              </a:rPr>
              <a:t> a bajas dosis.</a:t>
            </a:r>
          </a:p>
        </p:txBody>
      </p:sp>
      <p:sp>
        <p:nvSpPr>
          <p:cNvPr id="21" name="Fix/0,48/0/6,25/19,06">
            <a:extLst>
              <a:ext uri="{FF2B5EF4-FFF2-40B4-BE49-F238E27FC236}">
                <a16:creationId xmlns:a16="http://schemas.microsoft.com/office/drawing/2014/main" id="{6032E844-4AA8-BB45-92EF-6C6DA068E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43" y="5574357"/>
            <a:ext cx="9144000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66700" lvl="0">
              <a:tabLst>
                <a:tab pos="266700" algn="l"/>
              </a:tabLst>
              <a:defRPr/>
            </a:pPr>
            <a:r>
              <a:rPr lang="es-ES" b="1" dirty="0">
                <a:solidFill>
                  <a:schemeClr val="tx2"/>
                </a:solidFill>
                <a:latin typeface="Arial" charset="0"/>
                <a:cs typeface="Arial" charset="0"/>
              </a:rPr>
              <a:t>Alta eficiencia en SDHI, con movilidad excepcional.</a:t>
            </a:r>
          </a:p>
        </p:txBody>
      </p:sp>
    </p:spTree>
    <p:extLst>
      <p:ext uri="{BB962C8B-B14F-4D97-AF65-F5344CB8AC3E}">
        <p14:creationId xmlns:p14="http://schemas.microsoft.com/office/powerpoint/2010/main" val="2318882216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4EA93-FC6C-734A-AB4E-1ED428E5C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rgbClr val="00793A"/>
                </a:solidFill>
              </a:rPr>
              <a:t>Xemium</a:t>
            </a:r>
            <a:r>
              <a:rPr lang="es-AR" baseline="30000" dirty="0">
                <a:solidFill>
                  <a:srgbClr val="00793A"/>
                </a:solidFill>
              </a:rPr>
              <a:t>®</a:t>
            </a:r>
            <a:br>
              <a:rPr lang="es-AR" dirty="0">
                <a:solidFill>
                  <a:srgbClr val="00793A"/>
                </a:solidFill>
              </a:rPr>
            </a:br>
            <a:r>
              <a:rPr lang="es-AR" dirty="0">
                <a:solidFill>
                  <a:srgbClr val="00793A"/>
                </a:solidFill>
              </a:rPr>
              <a:t>Fuerte acción curativa y preventiva</a:t>
            </a:r>
            <a:endParaRPr lang="es-AR" dirty="0"/>
          </a:p>
        </p:txBody>
      </p:sp>
      <p:sp>
        <p:nvSpPr>
          <p:cNvPr id="6" name="Fix/0,48/0/6,25/19,06">
            <a:extLst>
              <a:ext uri="{FF2B5EF4-FFF2-40B4-BE49-F238E27FC236}">
                <a16:creationId xmlns:a16="http://schemas.microsoft.com/office/drawing/2014/main" id="{D5DCE21E-1A8D-734F-A0A9-58F3A238A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275" y="5793532"/>
            <a:ext cx="5170686" cy="71306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lvl="0" indent="-19050" algn="ctr">
              <a:defRPr/>
            </a:pPr>
            <a:r>
              <a:rPr lang="es-AR" b="1" dirty="0">
                <a:solidFill>
                  <a:schemeClr val="tx2"/>
                </a:solidFill>
                <a:latin typeface="Arial" charset="0"/>
                <a:cs typeface="Arial" charset="0"/>
                <a:sym typeface="Wingdings" pitchFamily="2" charset="2"/>
              </a:rPr>
              <a:t>Versátil y efectivo contra los hongos.</a:t>
            </a:r>
            <a:endParaRPr lang="es-AR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agen 6" descr="•00024443-Keimung_Mycel_03.jpg">
            <a:extLst>
              <a:ext uri="{FF2B5EF4-FFF2-40B4-BE49-F238E27FC236}">
                <a16:creationId xmlns:a16="http://schemas.microsoft.com/office/drawing/2014/main" id="{F4B734D5-E256-624C-B039-972E133758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r="1123" b="7275"/>
          <a:stretch/>
        </p:blipFill>
        <p:spPr>
          <a:xfrm rot="10800000">
            <a:off x="6458296" y="1958977"/>
            <a:ext cx="4519387" cy="3354159"/>
          </a:xfrm>
          <a:prstGeom prst="rect">
            <a:avLst/>
          </a:prstGeom>
        </p:spPr>
      </p:pic>
      <p:grpSp>
        <p:nvGrpSpPr>
          <p:cNvPr id="8" name="Agrupar 32">
            <a:extLst>
              <a:ext uri="{FF2B5EF4-FFF2-40B4-BE49-F238E27FC236}">
                <a16:creationId xmlns:a16="http://schemas.microsoft.com/office/drawing/2014/main" id="{23D3B740-AEC4-164D-ABD9-7E919E788CB2}"/>
              </a:ext>
            </a:extLst>
          </p:cNvPr>
          <p:cNvGrpSpPr/>
          <p:nvPr/>
        </p:nvGrpSpPr>
        <p:grpSpPr>
          <a:xfrm>
            <a:off x="874485" y="1511300"/>
            <a:ext cx="5858313" cy="4275120"/>
            <a:chOff x="137633" y="1429817"/>
            <a:chExt cx="6176229" cy="4553406"/>
          </a:xfrm>
        </p:grpSpPr>
        <p:grpSp>
          <p:nvGrpSpPr>
            <p:cNvPr id="9" name="Agrupar 33">
              <a:extLst>
                <a:ext uri="{FF2B5EF4-FFF2-40B4-BE49-F238E27FC236}">
                  <a16:creationId xmlns:a16="http://schemas.microsoft.com/office/drawing/2014/main" id="{2333EE9B-6408-1A44-A7A8-6568AEC4BE9F}"/>
                </a:ext>
              </a:extLst>
            </p:cNvPr>
            <p:cNvGrpSpPr/>
            <p:nvPr/>
          </p:nvGrpSpPr>
          <p:grpSpPr>
            <a:xfrm>
              <a:off x="137633" y="1429817"/>
              <a:ext cx="6176229" cy="4450283"/>
              <a:chOff x="137633" y="1429817"/>
              <a:chExt cx="6176229" cy="4450283"/>
            </a:xfrm>
          </p:grpSpPr>
          <p:pic>
            <p:nvPicPr>
              <p:cNvPr id="13" name="Imagen 12" descr="X_Grafik_mycel.png">
                <a:extLst>
                  <a:ext uri="{FF2B5EF4-FFF2-40B4-BE49-F238E27FC236}">
                    <a16:creationId xmlns:a16="http://schemas.microsoft.com/office/drawing/2014/main" id="{40FA4DE7-1249-6D46-896F-BE10EFA6D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970" y="1429817"/>
                <a:ext cx="5563892" cy="4450283"/>
              </a:xfrm>
              <a:prstGeom prst="rect">
                <a:avLst/>
              </a:prstGeom>
            </p:spPr>
          </p:pic>
          <p:sp>
            <p:nvSpPr>
              <p:cNvPr id="14" name="Text Box 12">
                <a:extLst>
                  <a:ext uri="{FF2B5EF4-FFF2-40B4-BE49-F238E27FC236}">
                    <a16:creationId xmlns:a16="http://schemas.microsoft.com/office/drawing/2014/main" id="{53D26145-0388-2042-AA01-B5D8F510B37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355" y="4900037"/>
                <a:ext cx="1205028" cy="6228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Xemium</a:t>
                </a:r>
                <a: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®</a:t>
                </a:r>
                <a:b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lang="es-AR" sz="1600" dirty="0">
                    <a:solidFill>
                      <a:srgbClr val="00793A"/>
                    </a:solidFill>
                    <a:latin typeface="Arial"/>
                    <a:cs typeface="Arial"/>
                  </a:rPr>
                  <a:t>curativo</a:t>
                </a:r>
              </a:p>
            </p:txBody>
          </p:sp>
          <p:sp>
            <p:nvSpPr>
              <p:cNvPr id="15" name="Text Box 12">
                <a:extLst>
                  <a:ext uri="{FF2B5EF4-FFF2-40B4-BE49-F238E27FC236}">
                    <a16:creationId xmlns:a16="http://schemas.microsoft.com/office/drawing/2014/main" id="{59BAB20D-CA7B-394F-8B9E-90576B10EB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633" y="2532916"/>
                <a:ext cx="1298752" cy="36059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Sin tratar</a:t>
                </a:r>
                <a:endPara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93A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6" name="Text Box 12">
                <a:extLst>
                  <a:ext uri="{FF2B5EF4-FFF2-40B4-BE49-F238E27FC236}">
                    <a16:creationId xmlns:a16="http://schemas.microsoft.com/office/drawing/2014/main" id="{0BA54141-9603-924D-95F1-3392D44015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190" y="3574316"/>
                <a:ext cx="1245195" cy="6228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Xemium</a:t>
                </a:r>
                <a: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®</a:t>
                </a:r>
                <a:br>
                  <a:rPr kumimoji="0" lang="es-AR" sz="1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93A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</a:br>
                <a:r>
                  <a:rPr lang="es-AR" sz="1600" dirty="0">
                    <a:solidFill>
                      <a:srgbClr val="00793A"/>
                    </a:solidFill>
                    <a:latin typeface="Arial"/>
                    <a:cs typeface="Arial"/>
                  </a:rPr>
                  <a:t>preventivo</a:t>
                </a:r>
              </a:p>
            </p:txBody>
          </p:sp>
          <p:sp>
            <p:nvSpPr>
              <p:cNvPr id="17" name="Triángulo rectángulo 16">
                <a:extLst>
                  <a:ext uri="{FF2B5EF4-FFF2-40B4-BE49-F238E27FC236}">
                    <a16:creationId xmlns:a16="http://schemas.microsoft.com/office/drawing/2014/main" id="{78224FFB-1C08-E745-AA8D-DD6E80305D5C}"/>
                  </a:ext>
                </a:extLst>
              </p:cNvPr>
              <p:cNvSpPr/>
              <p:nvPr/>
            </p:nvSpPr>
            <p:spPr>
              <a:xfrm rot="13500000">
                <a:off x="4015162" y="21970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8" name="Triángulo rectángulo 17">
                <a:extLst>
                  <a:ext uri="{FF2B5EF4-FFF2-40B4-BE49-F238E27FC236}">
                    <a16:creationId xmlns:a16="http://schemas.microsoft.com/office/drawing/2014/main" id="{AD84BB92-36E7-3E49-A72A-689AFB878D51}"/>
                  </a:ext>
                </a:extLst>
              </p:cNvPr>
              <p:cNvSpPr/>
              <p:nvPr/>
            </p:nvSpPr>
            <p:spPr>
              <a:xfrm rot="13500000">
                <a:off x="2440362" y="21970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19" name="Triángulo rectángulo 18">
                <a:extLst>
                  <a:ext uri="{FF2B5EF4-FFF2-40B4-BE49-F238E27FC236}">
                    <a16:creationId xmlns:a16="http://schemas.microsoft.com/office/drawing/2014/main" id="{F132D2AB-E4E6-844D-BC75-20C88B8BEA63}"/>
                  </a:ext>
                </a:extLst>
              </p:cNvPr>
              <p:cNvSpPr/>
              <p:nvPr/>
            </p:nvSpPr>
            <p:spPr>
              <a:xfrm rot="13500000">
                <a:off x="4015162" y="3505198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0" name="Triángulo rectángulo 19">
                <a:extLst>
                  <a:ext uri="{FF2B5EF4-FFF2-40B4-BE49-F238E27FC236}">
                    <a16:creationId xmlns:a16="http://schemas.microsoft.com/office/drawing/2014/main" id="{909CB1DA-DCB9-1F4B-BF3D-B8C5F35D1353}"/>
                  </a:ext>
                </a:extLst>
              </p:cNvPr>
              <p:cNvSpPr/>
              <p:nvPr/>
            </p:nvSpPr>
            <p:spPr>
              <a:xfrm rot="13500000">
                <a:off x="2440362" y="3505198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1" name="Triángulo rectángulo 20">
                <a:extLst>
                  <a:ext uri="{FF2B5EF4-FFF2-40B4-BE49-F238E27FC236}">
                    <a16:creationId xmlns:a16="http://schemas.microsoft.com/office/drawing/2014/main" id="{1B3CA1B3-7918-F44C-853C-0D2AEF2FA44B}"/>
                  </a:ext>
                </a:extLst>
              </p:cNvPr>
              <p:cNvSpPr/>
              <p:nvPr/>
            </p:nvSpPr>
            <p:spPr>
              <a:xfrm rot="13500000">
                <a:off x="3898900" y="48259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2" name="Triángulo rectángulo 21">
                <a:extLst>
                  <a:ext uri="{FF2B5EF4-FFF2-40B4-BE49-F238E27FC236}">
                    <a16:creationId xmlns:a16="http://schemas.microsoft.com/office/drawing/2014/main" id="{B7510DA1-1E33-8742-9961-DB2ACB7FF435}"/>
                  </a:ext>
                </a:extLst>
              </p:cNvPr>
              <p:cNvSpPr/>
              <p:nvPr/>
            </p:nvSpPr>
            <p:spPr>
              <a:xfrm rot="13500000">
                <a:off x="2440362" y="4825999"/>
                <a:ext cx="393700" cy="393700"/>
              </a:xfrm>
              <a:prstGeom prst="rtTriangle">
                <a:avLst/>
              </a:prstGeom>
              <a:solidFill>
                <a:srgbClr val="004E18">
                  <a:alpha val="59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grpSp>
            <p:nvGrpSpPr>
              <p:cNvPr id="23" name="Agrupar 47">
                <a:extLst>
                  <a:ext uri="{FF2B5EF4-FFF2-40B4-BE49-F238E27FC236}">
                    <a16:creationId xmlns:a16="http://schemas.microsoft.com/office/drawing/2014/main" id="{845EFA54-9A25-554A-A21A-A87056A7F34D}"/>
                  </a:ext>
                </a:extLst>
              </p:cNvPr>
              <p:cNvGrpSpPr/>
              <p:nvPr/>
            </p:nvGrpSpPr>
            <p:grpSpPr>
              <a:xfrm rot="20388891">
                <a:off x="3598804" y="4520495"/>
                <a:ext cx="1335717" cy="370091"/>
                <a:chOff x="6132370" y="5162697"/>
                <a:chExt cx="1335717" cy="370091"/>
              </a:xfrm>
            </p:grpSpPr>
            <p:sp>
              <p:nvSpPr>
                <p:cNvPr id="27" name="Pentágono 26">
                  <a:extLst>
                    <a:ext uri="{FF2B5EF4-FFF2-40B4-BE49-F238E27FC236}">
                      <a16:creationId xmlns:a16="http://schemas.microsoft.com/office/drawing/2014/main" id="{C97E6BCA-E296-3F4F-BD86-860BA61549C5}"/>
                    </a:ext>
                  </a:extLst>
                </p:cNvPr>
                <p:cNvSpPr/>
                <p:nvPr/>
              </p:nvSpPr>
              <p:spPr>
                <a:xfrm flipH="1">
                  <a:off x="6132370" y="5189887"/>
                  <a:ext cx="1333500" cy="342901"/>
                </a:xfrm>
                <a:prstGeom prst="homePlate">
                  <a:avLst/>
                </a:prstGeom>
                <a:solidFill>
                  <a:srgbClr val="004E1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28" name="Text Box 12">
                  <a:extLst>
                    <a:ext uri="{FF2B5EF4-FFF2-40B4-BE49-F238E27FC236}">
                      <a16:creationId xmlns:a16="http://schemas.microsoft.com/office/drawing/2014/main" id="{B7D676E8-8D4D-4546-976E-E297C3003ED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302864" y="5162697"/>
                  <a:ext cx="1165223" cy="338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Xemium</a:t>
                  </a:r>
                  <a:r>
                    <a:rPr kumimoji="0" lang="es-AR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®</a:t>
                  </a:r>
                  <a:endParaRPr lang="es-AR" sz="16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4" name="Agrupar 48">
                <a:extLst>
                  <a:ext uri="{FF2B5EF4-FFF2-40B4-BE49-F238E27FC236}">
                    <a16:creationId xmlns:a16="http://schemas.microsoft.com/office/drawing/2014/main" id="{5370749D-D334-2344-BBB9-9A428E7DE9DD}"/>
                  </a:ext>
                </a:extLst>
              </p:cNvPr>
              <p:cNvGrpSpPr/>
              <p:nvPr/>
            </p:nvGrpSpPr>
            <p:grpSpPr>
              <a:xfrm rot="20388891">
                <a:off x="1995790" y="3212220"/>
                <a:ext cx="1335716" cy="370089"/>
                <a:chOff x="6082103" y="5144033"/>
                <a:chExt cx="1335716" cy="370089"/>
              </a:xfrm>
            </p:grpSpPr>
            <p:sp>
              <p:nvSpPr>
                <p:cNvPr id="25" name="Pentágono 24">
                  <a:extLst>
                    <a:ext uri="{FF2B5EF4-FFF2-40B4-BE49-F238E27FC236}">
                      <a16:creationId xmlns:a16="http://schemas.microsoft.com/office/drawing/2014/main" id="{437E6A86-EA0C-3E48-A219-A7DD4860D910}"/>
                    </a:ext>
                  </a:extLst>
                </p:cNvPr>
                <p:cNvSpPr/>
                <p:nvPr/>
              </p:nvSpPr>
              <p:spPr>
                <a:xfrm flipH="1">
                  <a:off x="6082103" y="5171221"/>
                  <a:ext cx="1333500" cy="342901"/>
                </a:xfrm>
                <a:prstGeom prst="homePlate">
                  <a:avLst/>
                </a:prstGeom>
                <a:solidFill>
                  <a:srgbClr val="004E18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/>
                </a:p>
              </p:txBody>
            </p:sp>
            <p:sp>
              <p:nvSpPr>
                <p:cNvPr id="26" name="Text Box 12">
                  <a:extLst>
                    <a:ext uri="{FF2B5EF4-FFF2-40B4-BE49-F238E27FC236}">
                      <a16:creationId xmlns:a16="http://schemas.microsoft.com/office/drawing/2014/main" id="{FD504659-066B-5043-8DAF-CCC463C7A8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52596" y="5144033"/>
                  <a:ext cx="1165223" cy="3385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</a:rPr>
                    <a:t>Xemium</a:t>
                  </a:r>
                  <a:r>
                    <a:rPr kumimoji="0" lang="es-AR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cs typeface="Arial"/>
                    </a:rPr>
                    <a:t>®</a:t>
                  </a:r>
                  <a:endParaRPr lang="es-AR" sz="16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9F4D174-8F7D-CE46-953C-34BF1CF430CF}"/>
                </a:ext>
              </a:extLst>
            </p:cNvPr>
            <p:cNvSpPr txBox="1"/>
            <p:nvPr/>
          </p:nvSpPr>
          <p:spPr>
            <a:xfrm>
              <a:off x="1348162" y="5524288"/>
              <a:ext cx="1231900" cy="458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Después de</a:t>
              </a:r>
              <a:b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</a:br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la inoculación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EEF9A54B-9839-FC4F-9572-15E287A5BE6D}"/>
                </a:ext>
              </a:extLst>
            </p:cNvPr>
            <p:cNvSpPr txBox="1"/>
            <p:nvPr/>
          </p:nvSpPr>
          <p:spPr>
            <a:xfrm>
              <a:off x="3298191" y="5524288"/>
              <a:ext cx="574936" cy="27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24 hs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D6DF19AE-866B-5442-8EB7-9CBAC06EDEE2}"/>
                </a:ext>
              </a:extLst>
            </p:cNvPr>
            <p:cNvSpPr txBox="1"/>
            <p:nvPr/>
          </p:nvSpPr>
          <p:spPr>
            <a:xfrm>
              <a:off x="4870526" y="5524288"/>
              <a:ext cx="615496" cy="278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100" dirty="0">
                  <a:solidFill>
                    <a:schemeClr val="accent6">
                      <a:lumMod val="50000"/>
                    </a:schemeClr>
                  </a:solidFill>
                  <a:latin typeface="Arial"/>
                  <a:cs typeface="Arial"/>
                </a:rPr>
                <a:t>8 días</a:t>
              </a:r>
            </a:p>
          </p:txBody>
        </p:sp>
      </p:grpSp>
      <p:sp>
        <p:nvSpPr>
          <p:cNvPr id="29" name="Fix/0,48/0/6,25/19,06">
            <a:extLst>
              <a:ext uri="{FF2B5EF4-FFF2-40B4-BE49-F238E27FC236}">
                <a16:creationId xmlns:a16="http://schemas.microsoft.com/office/drawing/2014/main" id="{BBC02A0C-F570-A74C-BD6E-7EF33C8E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23" y="1539005"/>
            <a:ext cx="5448914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Crecimiento de Septoria tritici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61E9D23-F243-0D45-8BA4-4C7A89C29F27}"/>
              </a:ext>
            </a:extLst>
          </p:cNvPr>
          <p:cNvSpPr txBox="1"/>
          <p:nvPr/>
        </p:nvSpPr>
        <p:spPr>
          <a:xfrm>
            <a:off x="6496397" y="5183416"/>
            <a:ext cx="448128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b="1" i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es-ES_tradnl" sz="11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algn="r"/>
            <a: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Micelio creciendo en la superficie</a:t>
            </a:r>
            <a:b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es-ES" sz="10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de una hoja (fotografía microscópica).</a:t>
            </a:r>
            <a:endParaRPr lang="es-ES_tradnl" sz="10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168469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51569-0599-5841-A554-BEE2A844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Enfermedades que controla</a:t>
            </a:r>
            <a:endParaRPr lang="es-AR" dirty="0"/>
          </a:p>
        </p:txBody>
      </p:sp>
      <p:grpSp>
        <p:nvGrpSpPr>
          <p:cNvPr id="7" name="Agrupar 3">
            <a:extLst>
              <a:ext uri="{FF2B5EF4-FFF2-40B4-BE49-F238E27FC236}">
                <a16:creationId xmlns:a16="http://schemas.microsoft.com/office/drawing/2014/main" id="{49D4D44C-C9D3-D344-8A91-9960BFBA1CE2}"/>
              </a:ext>
            </a:extLst>
          </p:cNvPr>
          <p:cNvGrpSpPr/>
          <p:nvPr/>
        </p:nvGrpSpPr>
        <p:grpSpPr>
          <a:xfrm>
            <a:off x="227014" y="1257118"/>
            <a:ext cx="5508624" cy="2242216"/>
            <a:chOff x="-533713" y="1319235"/>
            <a:chExt cx="4820290" cy="1962039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3A0532D-BC02-8B41-B451-F4454A4C3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77"/>
            <a:stretch/>
          </p:blipFill>
          <p:spPr>
            <a:xfrm>
              <a:off x="1341647" y="1319235"/>
              <a:ext cx="2944930" cy="185733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7D358E6-9CAD-6B40-9037-BAE5DDE26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1663"/>
            <a:stretch/>
          </p:blipFill>
          <p:spPr>
            <a:xfrm>
              <a:off x="712062" y="2017164"/>
              <a:ext cx="1290505" cy="126411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ítulo 2">
              <a:extLst>
                <a:ext uri="{FF2B5EF4-FFF2-40B4-BE49-F238E27FC236}">
                  <a16:creationId xmlns:a16="http://schemas.microsoft.com/office/drawing/2014/main" id="{ACF1990B-35BB-FB45-85E9-7BCE79A6E3C6}"/>
                </a:ext>
              </a:extLst>
            </p:cNvPr>
            <p:cNvSpPr txBox="1">
              <a:spLocks/>
            </p:cNvSpPr>
            <p:nvPr/>
          </p:nvSpPr>
          <p:spPr>
            <a:xfrm>
              <a:off x="-533713" y="1372099"/>
              <a:ext cx="1905314" cy="45784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AR" sz="14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Septoria </a:t>
              </a:r>
              <a:r>
                <a:rPr lang="es-AR" sz="1400" b="1" i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glicines</a:t>
              </a:r>
              <a:r>
                <a:rPr lang="es-AR" sz="14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(EFC)</a:t>
              </a:r>
              <a:b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Mancha Marrón</a:t>
              </a:r>
              <a:endParaRPr lang="es-E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Agrupar 14">
            <a:extLst>
              <a:ext uri="{FF2B5EF4-FFF2-40B4-BE49-F238E27FC236}">
                <a16:creationId xmlns:a16="http://schemas.microsoft.com/office/drawing/2014/main" id="{88679115-86D9-6245-8A64-25DDA8A559B5}"/>
              </a:ext>
            </a:extLst>
          </p:cNvPr>
          <p:cNvGrpSpPr/>
          <p:nvPr/>
        </p:nvGrpSpPr>
        <p:grpSpPr>
          <a:xfrm>
            <a:off x="227224" y="3720386"/>
            <a:ext cx="5534878" cy="2103595"/>
            <a:chOff x="-514187" y="3742618"/>
            <a:chExt cx="4843264" cy="1840739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9BD2972-F225-EC48-904E-AE8D6BE80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739"/>
            <a:stretch/>
          </p:blipFill>
          <p:spPr>
            <a:xfrm>
              <a:off x="1384146" y="3742618"/>
              <a:ext cx="2944931" cy="1840739"/>
            </a:xfrm>
            <a:prstGeom prst="rect">
              <a:avLst/>
            </a:prstGeom>
          </p:spPr>
        </p:pic>
        <p:sp>
          <p:nvSpPr>
            <p:cNvPr id="13" name="Título 2">
              <a:extLst>
                <a:ext uri="{FF2B5EF4-FFF2-40B4-BE49-F238E27FC236}">
                  <a16:creationId xmlns:a16="http://schemas.microsoft.com/office/drawing/2014/main" id="{541EE578-D3AE-E94E-AD41-8B1CB56E737D}"/>
                </a:ext>
              </a:extLst>
            </p:cNvPr>
            <p:cNvSpPr txBox="1">
              <a:spLocks/>
            </p:cNvSpPr>
            <p:nvPr/>
          </p:nvSpPr>
          <p:spPr>
            <a:xfrm rot="14137">
              <a:off x="-514187" y="3748288"/>
              <a:ext cx="1884845" cy="45784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AR" sz="14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Cercospora sojina</a:t>
              </a:r>
              <a:b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Mancha ojo de rana</a:t>
              </a:r>
              <a:endParaRPr lang="es-E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Agrupar 11">
            <a:extLst>
              <a:ext uri="{FF2B5EF4-FFF2-40B4-BE49-F238E27FC236}">
                <a16:creationId xmlns:a16="http://schemas.microsoft.com/office/drawing/2014/main" id="{74CC3D26-8213-FB48-9283-F3B57E6075BD}"/>
              </a:ext>
            </a:extLst>
          </p:cNvPr>
          <p:cNvGrpSpPr/>
          <p:nvPr/>
        </p:nvGrpSpPr>
        <p:grpSpPr>
          <a:xfrm>
            <a:off x="5891713" y="1209810"/>
            <a:ext cx="6854095" cy="2286287"/>
            <a:chOff x="4821473" y="1277433"/>
            <a:chExt cx="5997638" cy="2000603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4E62ABA6-B204-5F43-BC3A-54EE4DF70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2" r="19485" b="8657"/>
            <a:stretch/>
          </p:blipFill>
          <p:spPr>
            <a:xfrm>
              <a:off x="4821473" y="1317741"/>
              <a:ext cx="2945400" cy="1854478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0A0BCC11-D71E-4142-A4A4-C555600FF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179" t="9028" r="7721"/>
            <a:stretch/>
          </p:blipFill>
          <p:spPr>
            <a:xfrm>
              <a:off x="7187789" y="2011277"/>
              <a:ext cx="1257713" cy="1266759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ítulo 2">
              <a:extLst>
                <a:ext uri="{FF2B5EF4-FFF2-40B4-BE49-F238E27FC236}">
                  <a16:creationId xmlns:a16="http://schemas.microsoft.com/office/drawing/2014/main" id="{CD339A2E-1BFA-B847-B4B4-1850D46C8533}"/>
                </a:ext>
              </a:extLst>
            </p:cNvPr>
            <p:cNvSpPr txBox="1">
              <a:spLocks/>
            </p:cNvSpPr>
            <p:nvPr/>
          </p:nvSpPr>
          <p:spPr>
            <a:xfrm rot="6468">
              <a:off x="7767346" y="1277433"/>
              <a:ext cx="3051765" cy="64636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AR" sz="14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Cercospora kikuchii </a:t>
              </a: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(EFC)</a:t>
              </a:r>
              <a:b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Tizon morado de la hoja</a:t>
              </a:r>
              <a:b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 mancha purpura de la semilla</a:t>
              </a:r>
              <a:endParaRPr lang="es-E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r 15">
            <a:extLst>
              <a:ext uri="{FF2B5EF4-FFF2-40B4-BE49-F238E27FC236}">
                <a16:creationId xmlns:a16="http://schemas.microsoft.com/office/drawing/2014/main" id="{B8EF534B-900B-D54A-ABA7-8D1D9E1687AE}"/>
              </a:ext>
            </a:extLst>
          </p:cNvPr>
          <p:cNvGrpSpPr/>
          <p:nvPr/>
        </p:nvGrpSpPr>
        <p:grpSpPr>
          <a:xfrm>
            <a:off x="5891733" y="3720629"/>
            <a:ext cx="6097881" cy="2190370"/>
            <a:chOff x="4821088" y="3776268"/>
            <a:chExt cx="5335917" cy="1916673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CB74B71-E098-3E4A-A18E-0D8D4DC8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5450">
              <a:off x="4821088" y="3776268"/>
              <a:ext cx="2945453" cy="184059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684372F3-CCD5-2A4B-9B3B-6CE9442EF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997" r="16548"/>
            <a:stretch/>
          </p:blipFill>
          <p:spPr>
            <a:xfrm>
              <a:off x="7177737" y="4415031"/>
              <a:ext cx="1280464" cy="127791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ítulo 2">
              <a:extLst>
                <a:ext uri="{FF2B5EF4-FFF2-40B4-BE49-F238E27FC236}">
                  <a16:creationId xmlns:a16="http://schemas.microsoft.com/office/drawing/2014/main" id="{2507FD1B-C54A-7047-97B9-D2360D1B55B7}"/>
                </a:ext>
              </a:extLst>
            </p:cNvPr>
            <p:cNvSpPr txBox="1">
              <a:spLocks/>
            </p:cNvSpPr>
            <p:nvPr/>
          </p:nvSpPr>
          <p:spPr>
            <a:xfrm rot="66503">
              <a:off x="7818680" y="3833606"/>
              <a:ext cx="2338325" cy="45784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s-AR" sz="1400" b="1" i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Phakopsora pachyrhizi</a:t>
              </a:r>
              <a:b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sz="14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Roya asiática</a:t>
              </a:r>
              <a:endParaRPr lang="es-E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0552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EB3F4-C150-3F47-83C2-AEEF10FE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Orquesta</a:t>
            </a:r>
            <a:r>
              <a:rPr lang="es-MX" baseline="30000" dirty="0">
                <a:solidFill>
                  <a:srgbClr val="00793A"/>
                </a:solidFill>
              </a:rPr>
              <a:t>®</a:t>
            </a:r>
            <a:r>
              <a:rPr lang="es-MX" dirty="0">
                <a:solidFill>
                  <a:srgbClr val="00793A"/>
                </a:solidFill>
              </a:rPr>
              <a:t> Ultra</a:t>
            </a:r>
            <a:endParaRPr lang="es-AR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845600-D421-5648-8396-D1FB841F16A4}"/>
              </a:ext>
            </a:extLst>
          </p:cNvPr>
          <p:cNvSpPr txBox="1"/>
          <p:nvPr/>
        </p:nvSpPr>
        <p:spPr>
          <a:xfrm>
            <a:off x="1636228" y="1696767"/>
            <a:ext cx="867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endParaRPr lang="es-AR" dirty="0"/>
          </a:p>
          <a:p>
            <a:pPr>
              <a:buClr>
                <a:schemeClr val="tx2"/>
              </a:buClr>
            </a:pPr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0369497-7404-694D-BF0F-49B5D24517D7}"/>
              </a:ext>
            </a:extLst>
          </p:cNvPr>
          <p:cNvSpPr/>
          <p:nvPr/>
        </p:nvSpPr>
        <p:spPr>
          <a:xfrm>
            <a:off x="1739538" y="4300684"/>
            <a:ext cx="588107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30004"/>
                </a:solidFill>
                <a:latin typeface="Arial"/>
                <a:ea typeface="+mj-ea"/>
                <a:cs typeface="+mj-cs"/>
              </a:rPr>
              <a:t>xxxxx</a:t>
            </a:r>
            <a:r>
              <a:rPr lang="en-US" sz="3200" b="1" dirty="0">
                <a:solidFill>
                  <a:srgbClr val="C30004"/>
                </a:solidFill>
                <a:latin typeface="Arial"/>
                <a:ea typeface="+mj-ea"/>
                <a:cs typeface="+mj-cs"/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5BC745-97D7-FA49-8609-9B58D806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32" y="1660652"/>
            <a:ext cx="4327525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15E02E7-DC72-E241-97F5-84FDFEF83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72" y="1660652"/>
            <a:ext cx="4332287" cy="324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62A094FD-AAB9-734A-A0DA-05FD9BE67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104" y="1307304"/>
            <a:ext cx="43422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ORQUESTA</a:t>
            </a:r>
            <a:r>
              <a:rPr kumimoji="0" lang="es-AR" sz="1600" b="1" i="0" u="none" strike="noStrike" kern="0" cap="none" spc="0" normalizeH="0" baseline="3000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®</a:t>
            </a: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 ULTRA 800 cc/ha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F6BD790E-C24E-404F-B76B-5FBECD2A4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253" y="1307304"/>
            <a:ext cx="433494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TESTIGO</a:t>
            </a: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19401246-989F-2C41-B3E7-228C5FC8B5BE}"/>
              </a:ext>
            </a:extLst>
          </p:cNvPr>
          <p:cNvGrpSpPr/>
          <p:nvPr/>
        </p:nvGrpSpPr>
        <p:grpSpPr>
          <a:xfrm>
            <a:off x="227013" y="6192937"/>
            <a:ext cx="2020060" cy="439638"/>
            <a:chOff x="7196574" y="2005673"/>
            <a:chExt cx="2053603" cy="446939"/>
          </a:xfrm>
        </p:grpSpPr>
        <p:pic>
          <p:nvPicPr>
            <p:cNvPr id="13" name="Picture 29" descr="inta.png">
              <a:extLst>
                <a:ext uri="{FF2B5EF4-FFF2-40B4-BE49-F238E27FC236}">
                  <a16:creationId xmlns:a16="http://schemas.microsoft.com/office/drawing/2014/main" id="{B75F27E3-FE5A-F44D-8626-AA3BE950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251"/>
            <a:stretch>
              <a:fillRect/>
            </a:stretch>
          </p:blipFill>
          <p:spPr>
            <a:xfrm>
              <a:off x="7196574" y="2005673"/>
              <a:ext cx="555168" cy="446939"/>
            </a:xfrm>
            <a:prstGeom prst="rect">
              <a:avLst/>
            </a:prstGeom>
          </p:spPr>
        </p:pic>
        <p:sp>
          <p:nvSpPr>
            <p:cNvPr id="14" name="TextBox 31">
              <a:extLst>
                <a:ext uri="{FF2B5EF4-FFF2-40B4-BE49-F238E27FC236}">
                  <a16:creationId xmlns:a16="http://schemas.microsoft.com/office/drawing/2014/main" id="{9B27F8A0-3A8E-F943-8181-D67DCB8CD09C}"/>
                </a:ext>
              </a:extLst>
            </p:cNvPr>
            <p:cNvSpPr txBox="1"/>
            <p:nvPr/>
          </p:nvSpPr>
          <p:spPr>
            <a:xfrm>
              <a:off x="7716507" y="2009131"/>
              <a:ext cx="1533670" cy="40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/>
                </a:rPr>
                <a:t>Fitopatología</a:t>
              </a:r>
              <a:r>
                <a:rPr kumimoji="0" lang="es-ES" sz="1000" b="1" i="0" u="none" strike="noStrike" kern="0" cap="none" spc="0" normalizeH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s-E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/>
                </a:rPr>
                <a:t>Soja INTA</a:t>
              </a:r>
              <a:r>
                <a:rPr kumimoji="0" lang="es-ES" sz="1000" b="1" i="0" u="none" strike="noStrike" kern="0" cap="none" spc="0" normalizeH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/>
                </a:rPr>
                <a:t> </a:t>
              </a:r>
              <a:r>
                <a:rPr kumimoji="0" lang="es-E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/>
                  <a:cs typeface="Arial"/>
                </a:rPr>
                <a:t>Marcos Juarez</a:t>
              </a:r>
            </a:p>
          </p:txBody>
        </p:sp>
      </p:grpSp>
      <p:sp>
        <p:nvSpPr>
          <p:cNvPr id="15" name="Text Box 12">
            <a:extLst>
              <a:ext uri="{FF2B5EF4-FFF2-40B4-BE49-F238E27FC236}">
                <a16:creationId xmlns:a16="http://schemas.microsoft.com/office/drawing/2014/main" id="{5164DD63-4666-7F46-BD7C-61AACB39A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080" y="4937252"/>
            <a:ext cx="27673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Incidencia: 100 %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Severidad: de 16 a 35 %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= manchas 3,5 /cm</a:t>
            </a:r>
            <a:r>
              <a:rPr kumimoji="0" lang="es-AR" altLang="es-AR" sz="1400" b="0" i="0" u="none" strike="noStrike" kern="0" cap="none" spc="0" normalizeH="0" baseline="3000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Grado 4 – INTA M. Juarez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93352F1A-C62B-4944-B944-174A7F611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565" y="4911852"/>
            <a:ext cx="27673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Incidencia : 25 %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Severidad: de 1 a 5 %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= manchas 0,5 /cm</a:t>
            </a:r>
            <a:r>
              <a:rPr kumimoji="0" lang="es-AR" altLang="es-AR" sz="1400" b="0" i="0" u="none" strike="noStrike" kern="0" cap="none" spc="0" normalizeH="0" baseline="3000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Grado 2 – INTA M. Juarez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E9D24E2A-2ECB-3D4A-A795-8C9BBA16B488}"/>
              </a:ext>
            </a:extLst>
          </p:cNvPr>
          <p:cNvSpPr txBox="1">
            <a:spLocks noChangeArrowheads="1"/>
          </p:cNvSpPr>
          <p:nvPr/>
        </p:nvSpPr>
        <p:spPr bwMode="auto">
          <a:xfrm rot="21096153">
            <a:off x="8761504" y="1712152"/>
            <a:ext cx="2063040" cy="54918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+749 </a:t>
            </a:r>
            <a:r>
              <a:rPr lang="es-AR" sz="2000" b="1" kern="0" dirty="0">
                <a:solidFill>
                  <a:schemeClr val="bg1"/>
                </a:solidFill>
              </a:rPr>
              <a:t>kg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/ha</a:t>
            </a:r>
          </a:p>
        </p:txBody>
      </p:sp>
    </p:spTree>
    <p:extLst>
      <p:ext uri="{BB962C8B-B14F-4D97-AF65-F5344CB8AC3E}">
        <p14:creationId xmlns:p14="http://schemas.microsoft.com/office/powerpoint/2010/main" val="29394581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EB3F4-C150-3F47-83C2-AEEF10FE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Orquesta</a:t>
            </a:r>
            <a:r>
              <a:rPr lang="es-MX" baseline="30000" dirty="0">
                <a:solidFill>
                  <a:srgbClr val="00793A"/>
                </a:solidFill>
              </a:rPr>
              <a:t>®</a:t>
            </a:r>
            <a:r>
              <a:rPr lang="es-MX" dirty="0">
                <a:solidFill>
                  <a:srgbClr val="00793A"/>
                </a:solidFill>
              </a:rPr>
              <a:t> Ultra</a:t>
            </a:r>
            <a:endParaRPr lang="es-AR" dirty="0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0C1AEA28-C2D5-1E42-9F39-791353555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/>
          <a:stretch/>
        </p:blipFill>
        <p:spPr bwMode="auto">
          <a:xfrm>
            <a:off x="1522413" y="1669000"/>
            <a:ext cx="9145587" cy="41364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A797B146-0EDC-CA4C-B18B-6C1A8D043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6005" y="1304492"/>
            <a:ext cx="43422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ORQUESTA</a:t>
            </a:r>
            <a:r>
              <a:rPr kumimoji="0" lang="es-AR" sz="1600" b="1" i="0" u="none" strike="noStrike" kern="0" cap="none" spc="0" normalizeH="0" baseline="3000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®</a:t>
            </a: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 ULTRA 800 cc/ha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89D14FA1-94EF-B446-B8E9-F2D126210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914" y="1304492"/>
            <a:ext cx="433494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4E18"/>
                </a:solidFill>
                <a:effectLst/>
                <a:uLnTx/>
                <a:uFillTx/>
                <a:latin typeface="Arial" charset="0"/>
                <a:cs typeface="Arial" charset="0"/>
              </a:rPr>
              <a:t>TESTIGO</a:t>
            </a: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FA54B79D-FB27-1C46-9CF1-446C08692095}"/>
              </a:ext>
            </a:extLst>
          </p:cNvPr>
          <p:cNvSpPr txBox="1">
            <a:spLocks noChangeArrowheads="1"/>
          </p:cNvSpPr>
          <p:nvPr/>
        </p:nvSpPr>
        <p:spPr bwMode="auto">
          <a:xfrm rot="21096153">
            <a:off x="8732065" y="1665721"/>
            <a:ext cx="2063040" cy="54918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+669 </a:t>
            </a:r>
            <a:r>
              <a:rPr lang="es-AR" sz="2000" b="1" kern="0" dirty="0">
                <a:solidFill>
                  <a:schemeClr val="bg1"/>
                </a:solidFill>
              </a:rPr>
              <a:t>kg</a:t>
            </a: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Arial" charset="0"/>
              </a:rPr>
              <a:t>/ha</a:t>
            </a:r>
          </a:p>
        </p:txBody>
      </p:sp>
    </p:spTree>
    <p:extLst>
      <p:ext uri="{BB962C8B-B14F-4D97-AF65-F5344CB8AC3E}">
        <p14:creationId xmlns:p14="http://schemas.microsoft.com/office/powerpoint/2010/main" val="20294258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8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ABF802E-2B84-4940-BF38-ECAB885BA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Recomendaciones de uso</a:t>
            </a:r>
            <a:br>
              <a:rPr lang="es-AR" baseline="30000" dirty="0">
                <a:solidFill>
                  <a:srgbClr val="00793A"/>
                </a:solidFill>
              </a:rPr>
            </a:br>
            <a:endParaRPr lang="es-AR" dirty="0"/>
          </a:p>
        </p:txBody>
      </p:sp>
      <p:pic>
        <p:nvPicPr>
          <p:cNvPr id="21" name="Imagen 20" descr="soja.png">
            <a:extLst>
              <a:ext uri="{FF2B5EF4-FFF2-40B4-BE49-F238E27FC236}">
                <a16:creationId xmlns:a16="http://schemas.microsoft.com/office/drawing/2014/main" id="{D4F57292-079A-5641-AE4C-F0DB094C2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/>
          <a:stretch/>
        </p:blipFill>
        <p:spPr>
          <a:xfrm>
            <a:off x="4343399" y="4451601"/>
            <a:ext cx="6403975" cy="96739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B793D9F4-0526-EE41-B73F-DB63E74E8F35}"/>
              </a:ext>
            </a:extLst>
          </p:cNvPr>
          <p:cNvSpPr txBox="1"/>
          <p:nvPr/>
        </p:nvSpPr>
        <p:spPr>
          <a:xfrm>
            <a:off x="3382522" y="5486682"/>
            <a:ext cx="79195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Siembra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843A38E-BDCC-2E4B-AAF6-F25C29F568CD}"/>
              </a:ext>
            </a:extLst>
          </p:cNvPr>
          <p:cNvSpPr txBox="1"/>
          <p:nvPr/>
        </p:nvSpPr>
        <p:spPr>
          <a:xfrm>
            <a:off x="5995297" y="5486682"/>
            <a:ext cx="38571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V3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3325B46-3739-FB48-AC9B-52D845AA27B0}"/>
              </a:ext>
            </a:extLst>
          </p:cNvPr>
          <p:cNvSpPr txBox="1"/>
          <p:nvPr/>
        </p:nvSpPr>
        <p:spPr>
          <a:xfrm>
            <a:off x="7326055" y="5486682"/>
            <a:ext cx="38138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R2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1F051E9-538A-5E4D-B1C1-A5A0A8EA0BE2}"/>
              </a:ext>
            </a:extLst>
          </p:cNvPr>
          <p:cNvSpPr txBox="1"/>
          <p:nvPr/>
        </p:nvSpPr>
        <p:spPr>
          <a:xfrm>
            <a:off x="6719821" y="5486682"/>
            <a:ext cx="38571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V4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66842E0-50F5-4043-A938-8FEBE381F79B}"/>
              </a:ext>
            </a:extLst>
          </p:cNvPr>
          <p:cNvSpPr txBox="1"/>
          <p:nvPr/>
        </p:nvSpPr>
        <p:spPr>
          <a:xfrm>
            <a:off x="8124509" y="5486682"/>
            <a:ext cx="38138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R3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9E076A-1615-FD4E-888F-43A15695CDA8}"/>
              </a:ext>
            </a:extLst>
          </p:cNvPr>
          <p:cNvSpPr txBox="1"/>
          <p:nvPr/>
        </p:nvSpPr>
        <p:spPr>
          <a:xfrm>
            <a:off x="8908177" y="5486682"/>
            <a:ext cx="38138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R5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5DD8078-48E9-EB4C-A1A1-38A2BDB9B55C}"/>
              </a:ext>
            </a:extLst>
          </p:cNvPr>
          <p:cNvSpPr txBox="1"/>
          <p:nvPr/>
        </p:nvSpPr>
        <p:spPr>
          <a:xfrm>
            <a:off x="9588342" y="5486682"/>
            <a:ext cx="38138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R7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0803BA9-57BB-024A-9B5F-CC592660E311}"/>
              </a:ext>
            </a:extLst>
          </p:cNvPr>
          <p:cNvSpPr txBox="1"/>
          <p:nvPr/>
        </p:nvSpPr>
        <p:spPr>
          <a:xfrm>
            <a:off x="10224149" y="5486682"/>
            <a:ext cx="381384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R8</a:t>
            </a:r>
          </a:p>
        </p:txBody>
      </p: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741334B1-47F0-C948-8C18-1AAF070A3CD0}"/>
              </a:ext>
            </a:extLst>
          </p:cNvPr>
          <p:cNvCxnSpPr>
            <a:cxnSpLocks/>
          </p:cNvCxnSpPr>
          <p:nvPr/>
        </p:nvCxnSpPr>
        <p:spPr>
          <a:xfrm flipV="1">
            <a:off x="8252068" y="2024063"/>
            <a:ext cx="0" cy="2365143"/>
          </a:xfrm>
          <a:prstGeom prst="straightConnector1">
            <a:avLst/>
          </a:prstGeom>
          <a:ln w="28575" cmpd="sng">
            <a:solidFill>
              <a:schemeClr val="tx2"/>
            </a:solidFill>
            <a:prstDash val="solid"/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Imagen 56" descr="orquesta ultra.png">
            <a:extLst>
              <a:ext uri="{FF2B5EF4-FFF2-40B4-BE49-F238E27FC236}">
                <a16:creationId xmlns:a16="http://schemas.microsoft.com/office/drawing/2014/main" id="{7E06AB8C-0B4A-9247-925C-FA7257009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20" y="1505451"/>
            <a:ext cx="2311495" cy="422899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3F880344-B0C7-4944-8CAB-82B17314AC3A}"/>
              </a:ext>
            </a:extLst>
          </p:cNvPr>
          <p:cNvSpPr txBox="1"/>
          <p:nvPr/>
        </p:nvSpPr>
        <p:spPr>
          <a:xfrm>
            <a:off x="129781" y="5420737"/>
            <a:ext cx="1664488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Presiembra-siembra</a:t>
            </a:r>
            <a:br>
              <a:rPr lang="es-AR" sz="1200" b="1" dirty="0">
                <a:solidFill>
                  <a:schemeClr val="bg1"/>
                </a:solidFill>
              </a:rPr>
            </a:br>
            <a:r>
              <a:rPr lang="es-AR" sz="1200" b="1" dirty="0">
                <a:solidFill>
                  <a:schemeClr val="bg1"/>
                </a:solidFill>
              </a:rPr>
              <a:t>barbecho químico</a:t>
            </a:r>
          </a:p>
        </p:txBody>
      </p:sp>
      <p:pic>
        <p:nvPicPr>
          <p:cNvPr id="75" name="Imagen 74" descr="semillas soja.png">
            <a:extLst>
              <a:ext uri="{FF2B5EF4-FFF2-40B4-BE49-F238E27FC236}">
                <a16:creationId xmlns:a16="http://schemas.microsoft.com/office/drawing/2014/main" id="{581E6B02-CAE5-0A4B-8468-D7640AC71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74" y="5226870"/>
            <a:ext cx="196850" cy="169810"/>
          </a:xfrm>
          <a:prstGeom prst="rect">
            <a:avLst/>
          </a:prstGeom>
        </p:spPr>
      </p:pic>
      <p:sp>
        <p:nvSpPr>
          <p:cNvPr id="78" name="Rectangle 21">
            <a:extLst>
              <a:ext uri="{FF2B5EF4-FFF2-40B4-BE49-F238E27FC236}">
                <a16:creationId xmlns:a16="http://schemas.microsoft.com/office/drawing/2014/main" id="{AB96E04D-6BAF-9F44-AA53-AFE5E258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633" y="2418140"/>
            <a:ext cx="3010876" cy="1369606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es-AR" b="1" dirty="0">
                <a:solidFill>
                  <a:schemeClr val="tx2"/>
                </a:solidFill>
                <a:ea typeface="MS PGothic" pitchFamily="34" charset="-128"/>
              </a:rPr>
              <a:t>Dosis: 0,8 l/ha.</a:t>
            </a:r>
          </a:p>
          <a:p>
            <a:pPr algn="r">
              <a:spcBef>
                <a:spcPts val="600"/>
              </a:spcBef>
            </a:pPr>
            <a:r>
              <a:rPr lang="es-AR" sz="1500" dirty="0">
                <a:solidFill>
                  <a:schemeClr val="tx2"/>
                </a:solidFill>
              </a:rPr>
              <a:t>En aplicaciones curativas</a:t>
            </a:r>
            <a:br>
              <a:rPr lang="es-AR" sz="1500" dirty="0">
                <a:solidFill>
                  <a:schemeClr val="tx2"/>
                </a:solidFill>
              </a:rPr>
            </a:br>
            <a:r>
              <a:rPr lang="es-AR" sz="1500" dirty="0">
                <a:solidFill>
                  <a:schemeClr val="tx2"/>
                </a:solidFill>
              </a:rPr>
              <a:t>o bajo alta presión</a:t>
            </a:r>
            <a:br>
              <a:rPr lang="es-AR" sz="1500" dirty="0">
                <a:solidFill>
                  <a:schemeClr val="tx2"/>
                </a:solidFill>
              </a:rPr>
            </a:br>
            <a:r>
              <a:rPr lang="es-AR" sz="1500" dirty="0">
                <a:solidFill>
                  <a:schemeClr val="tx2"/>
                </a:solidFill>
              </a:rPr>
              <a:t>de enfermedad agregar</a:t>
            </a:r>
            <a:br>
              <a:rPr lang="es-AR" sz="1500" dirty="0">
                <a:solidFill>
                  <a:schemeClr val="tx2"/>
                </a:solidFill>
              </a:rPr>
            </a:br>
            <a:r>
              <a:rPr lang="es-AR" sz="1500" dirty="0">
                <a:solidFill>
                  <a:schemeClr val="tx2"/>
                </a:solidFill>
              </a:rPr>
              <a:t>0,25 l/ha de </a:t>
            </a:r>
            <a:r>
              <a:rPr lang="es-AR" sz="1500" b="1" dirty="0">
                <a:solidFill>
                  <a:schemeClr val="tx2"/>
                </a:solidFill>
              </a:rPr>
              <a:t>Dash</a:t>
            </a:r>
            <a:r>
              <a:rPr lang="es-AR" sz="1500" b="1" baseline="30000" dirty="0">
                <a:solidFill>
                  <a:schemeClr val="tx2"/>
                </a:solidFill>
              </a:rPr>
              <a:t>®</a:t>
            </a:r>
            <a:r>
              <a:rPr lang="es-AR" sz="1500" b="1" dirty="0">
                <a:solidFill>
                  <a:schemeClr val="tx2"/>
                </a:solidFill>
              </a:rPr>
              <a:t> MSO MAX</a:t>
            </a:r>
            <a:endParaRPr lang="es-ES" sz="15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8454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_DSC9309.jpg">
            <a:extLst>
              <a:ext uri="{FF2B5EF4-FFF2-40B4-BE49-F238E27FC236}">
                <a16:creationId xmlns:a16="http://schemas.microsoft.com/office/drawing/2014/main" id="{8ACEFCB1-C62D-F448-AB9D-0689C2F92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34" r="-346" b="15015"/>
          <a:stretch/>
        </p:blipFill>
        <p:spPr>
          <a:xfrm>
            <a:off x="0" y="-18878"/>
            <a:ext cx="12232614" cy="6876878"/>
          </a:xfrm>
          <a:prstGeom prst="rect">
            <a:avLst/>
          </a:prstGeom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813E8012-7DA1-B64F-A339-E89D103E04C6}"/>
              </a:ext>
            </a:extLst>
          </p:cNvPr>
          <p:cNvSpPr/>
          <p:nvPr/>
        </p:nvSpPr>
        <p:spPr>
          <a:xfrm>
            <a:off x="0" y="0"/>
            <a:ext cx="12190413" cy="6876878"/>
          </a:xfrm>
          <a:prstGeom prst="rect">
            <a:avLst/>
          </a:prstGeom>
          <a:gradFill flip="none" rotWithShape="1">
            <a:gsLst>
              <a:gs pos="59000">
                <a:schemeClr val="tx1">
                  <a:alpha val="10000"/>
                </a:schemeClr>
              </a:gs>
              <a:gs pos="22000">
                <a:schemeClr val="tx1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13" name="Agrupar 20">
            <a:extLst>
              <a:ext uri="{FF2B5EF4-FFF2-40B4-BE49-F238E27FC236}">
                <a16:creationId xmlns:a16="http://schemas.microsoft.com/office/drawing/2014/main" id="{DC27758D-7172-6C44-A56D-16835238ED2A}"/>
              </a:ext>
            </a:extLst>
          </p:cNvPr>
          <p:cNvGrpSpPr/>
          <p:nvPr/>
        </p:nvGrpSpPr>
        <p:grpSpPr>
          <a:xfrm>
            <a:off x="1331926" y="4322687"/>
            <a:ext cx="2374819" cy="1422400"/>
            <a:chOff x="5227765" y="3251200"/>
            <a:chExt cx="2460370" cy="1422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Fix/0,48/0/6,25/19,06">
              <a:extLst>
                <a:ext uri="{FF2B5EF4-FFF2-40B4-BE49-F238E27FC236}">
                  <a16:creationId xmlns:a16="http://schemas.microsoft.com/office/drawing/2014/main" id="{4385A283-AEC6-1342-896D-CC049E321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324" y="3736756"/>
              <a:ext cx="2070100" cy="451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EXCLUSIVA </a:t>
              </a:r>
              <a:br>
                <a:rPr kumimoji="0" lang="es-ES_tradnl" altLang="es-ES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</a:br>
              <a:r>
                <a:rPr kumimoji="0" lang="es-ES_tradnl" altLang="es-E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</a:rPr>
                <a:t>TRIPLE MEZCLA</a:t>
              </a:r>
              <a:endParaRPr kumimoji="0" lang="es-A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" name="Imagen 14" descr="hojitas.png">
              <a:extLst>
                <a:ext uri="{FF2B5EF4-FFF2-40B4-BE49-F238E27FC236}">
                  <a16:creationId xmlns:a16="http://schemas.microsoft.com/office/drawing/2014/main" id="{D31E4323-6D5E-0340-B4B0-3F8A7C601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765" y="3251200"/>
              <a:ext cx="441070" cy="1422400"/>
            </a:xfrm>
            <a:prstGeom prst="rect">
              <a:avLst/>
            </a:prstGeom>
          </p:spPr>
        </p:pic>
        <p:pic>
          <p:nvPicPr>
            <p:cNvPr id="16" name="Imagen 15" descr="hojitas.png">
              <a:extLst>
                <a:ext uri="{FF2B5EF4-FFF2-40B4-BE49-F238E27FC236}">
                  <a16:creationId xmlns:a16="http://schemas.microsoft.com/office/drawing/2014/main" id="{21ADBEC3-2800-554A-8F74-ADEFA71F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47065" y="3251200"/>
              <a:ext cx="441070" cy="1422400"/>
            </a:xfrm>
            <a:prstGeom prst="rect">
              <a:avLst/>
            </a:prstGeom>
          </p:spPr>
        </p:pic>
      </p:grpSp>
      <p:grpSp>
        <p:nvGrpSpPr>
          <p:cNvPr id="17" name="Grupo 9">
            <a:extLst>
              <a:ext uri="{FF2B5EF4-FFF2-40B4-BE49-F238E27FC236}">
                <a16:creationId xmlns:a16="http://schemas.microsoft.com/office/drawing/2014/main" id="{EA42933E-A944-7244-9A49-B76B7D648ADD}"/>
              </a:ext>
            </a:extLst>
          </p:cNvPr>
          <p:cNvGrpSpPr/>
          <p:nvPr/>
        </p:nvGrpSpPr>
        <p:grpSpPr>
          <a:xfrm>
            <a:off x="4940352" y="4322687"/>
            <a:ext cx="2334135" cy="1422400"/>
            <a:chOff x="541308" y="4391972"/>
            <a:chExt cx="2456516" cy="1422400"/>
          </a:xfrm>
        </p:grpSpPr>
        <p:grpSp>
          <p:nvGrpSpPr>
            <p:cNvPr id="18" name="Agrupar 25">
              <a:extLst>
                <a:ext uri="{FF2B5EF4-FFF2-40B4-BE49-F238E27FC236}">
                  <a16:creationId xmlns:a16="http://schemas.microsoft.com/office/drawing/2014/main" id="{BA933B90-77F8-3A43-BA10-91578FEC453B}"/>
                </a:ext>
              </a:extLst>
            </p:cNvPr>
            <p:cNvGrpSpPr/>
            <p:nvPr/>
          </p:nvGrpSpPr>
          <p:grpSpPr>
            <a:xfrm>
              <a:off x="541308" y="4391972"/>
              <a:ext cx="2456516" cy="1422400"/>
              <a:chOff x="846265" y="3251200"/>
              <a:chExt cx="2561970" cy="1422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Fix/0,48/0/6,25/19,06">
                <a:extLst>
                  <a:ext uri="{FF2B5EF4-FFF2-40B4-BE49-F238E27FC236}">
                    <a16:creationId xmlns:a16="http://schemas.microsoft.com/office/drawing/2014/main" id="{5B4CEC99-0D4C-D042-8BE7-3AD8A83E2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9800" y="3736756"/>
                <a:ext cx="2387600" cy="45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600" i="0" u="none" strike="noStrike" kern="1200" cap="none" spc="0" normalizeH="0" baseline="0" noProof="0" dirty="0">
                  <a:ln>
                    <a:noFill/>
                  </a:ln>
                  <a:solidFill>
                    <a:srgbClr val="ECE149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  <p:pic>
            <p:nvPicPr>
              <p:cNvPr id="21" name="Imagen 20" descr="hojitas.png">
                <a:extLst>
                  <a:ext uri="{FF2B5EF4-FFF2-40B4-BE49-F238E27FC236}">
                    <a16:creationId xmlns:a16="http://schemas.microsoft.com/office/drawing/2014/main" id="{1D583BA5-EB12-C746-8340-FC6013189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265" y="3251200"/>
                <a:ext cx="441070" cy="1422400"/>
              </a:xfrm>
              <a:prstGeom prst="rect">
                <a:avLst/>
              </a:prstGeom>
            </p:spPr>
          </p:pic>
          <p:pic>
            <p:nvPicPr>
              <p:cNvPr id="22" name="Imagen 21" descr="hojitas.png">
                <a:extLst>
                  <a:ext uri="{FF2B5EF4-FFF2-40B4-BE49-F238E27FC236}">
                    <a16:creationId xmlns:a16="http://schemas.microsoft.com/office/drawing/2014/main" id="{5E25DF1F-B7CE-4642-82C5-40D73297E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67165" y="3251200"/>
                <a:ext cx="441070" cy="1422400"/>
              </a:xfrm>
              <a:prstGeom prst="rect">
                <a:avLst/>
              </a:prstGeom>
            </p:spPr>
          </p:pic>
        </p:grp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7243AEDC-9ACF-1749-BF72-60C99A852C58}"/>
                </a:ext>
              </a:extLst>
            </p:cNvPr>
            <p:cNvSpPr/>
            <p:nvPr/>
          </p:nvSpPr>
          <p:spPr>
            <a:xfrm>
              <a:off x="592046" y="4562935"/>
              <a:ext cx="2392493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MAYOR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altLang="es-ES" b="1" dirty="0">
                  <a:solidFill>
                    <a:srgbClr val="FFFFFF"/>
                  </a:solidFill>
                </a:rPr>
                <a:t>PERMANENCIA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EN HOJA</a:t>
              </a:r>
              <a:endParaRPr lang="es-AR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Agrupar 30">
            <a:extLst>
              <a:ext uri="{FF2B5EF4-FFF2-40B4-BE49-F238E27FC236}">
                <a16:creationId xmlns:a16="http://schemas.microsoft.com/office/drawing/2014/main" id="{91A94CAB-9120-A345-8222-84BEBAAC1E30}"/>
              </a:ext>
            </a:extLst>
          </p:cNvPr>
          <p:cNvGrpSpPr/>
          <p:nvPr/>
        </p:nvGrpSpPr>
        <p:grpSpPr>
          <a:xfrm>
            <a:off x="8508093" y="4339143"/>
            <a:ext cx="2438401" cy="1422400"/>
            <a:chOff x="6222999" y="4368800"/>
            <a:chExt cx="2438401" cy="1422400"/>
          </a:xfrm>
        </p:grpSpPr>
        <p:grpSp>
          <p:nvGrpSpPr>
            <p:cNvPr id="24" name="Agrupar 31">
              <a:extLst>
                <a:ext uri="{FF2B5EF4-FFF2-40B4-BE49-F238E27FC236}">
                  <a16:creationId xmlns:a16="http://schemas.microsoft.com/office/drawing/2014/main" id="{C04F2AA4-1077-B04B-8083-1B293CEECC76}"/>
                </a:ext>
              </a:extLst>
            </p:cNvPr>
            <p:cNvGrpSpPr/>
            <p:nvPr/>
          </p:nvGrpSpPr>
          <p:grpSpPr>
            <a:xfrm>
              <a:off x="6234544" y="4368800"/>
              <a:ext cx="2423553" cy="1422400"/>
              <a:chOff x="3233865" y="4724400"/>
              <a:chExt cx="2561970" cy="14224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ix/0,48/0/6,25/19,06">
                <a:extLst>
                  <a:ext uri="{FF2B5EF4-FFF2-40B4-BE49-F238E27FC236}">
                    <a16:creationId xmlns:a16="http://schemas.microsoft.com/office/drawing/2014/main" id="{C077719E-6DEC-D94E-A246-3F4150A99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3436" y="5233128"/>
                <a:ext cx="2311401" cy="451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CE14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pic>
            <p:nvPicPr>
              <p:cNvPr id="27" name="Imagen 26" descr="hojitas.png">
                <a:extLst>
                  <a:ext uri="{FF2B5EF4-FFF2-40B4-BE49-F238E27FC236}">
                    <a16:creationId xmlns:a16="http://schemas.microsoft.com/office/drawing/2014/main" id="{564AE3F1-920E-4940-AB26-EEE942B00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3865" y="4724400"/>
                <a:ext cx="441070" cy="1422400"/>
              </a:xfrm>
              <a:prstGeom prst="rect">
                <a:avLst/>
              </a:prstGeom>
            </p:spPr>
          </p:pic>
          <p:pic>
            <p:nvPicPr>
              <p:cNvPr id="28" name="Imagen 27" descr="hojitas.png">
                <a:extLst>
                  <a:ext uri="{FF2B5EF4-FFF2-40B4-BE49-F238E27FC236}">
                    <a16:creationId xmlns:a16="http://schemas.microsoft.com/office/drawing/2014/main" id="{3F0D4ED7-8C1C-A443-8BE0-E862D6DC8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354765" y="4724400"/>
                <a:ext cx="441070" cy="1422400"/>
              </a:xfrm>
              <a:prstGeom prst="rect">
                <a:avLst/>
              </a:prstGeom>
            </p:spPr>
          </p:pic>
        </p:grp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348A8AED-615B-D841-B37B-CFABCE6C0C91}"/>
                </a:ext>
              </a:extLst>
            </p:cNvPr>
            <p:cNvSpPr/>
            <p:nvPr/>
          </p:nvSpPr>
          <p:spPr>
            <a:xfrm>
              <a:off x="6222999" y="4647438"/>
              <a:ext cx="2438401" cy="701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MÁS </a:t>
              </a:r>
            </a:p>
            <a:p>
              <a:pPr lvl="0" algn="ctr">
                <a:spcBef>
                  <a:spcPct val="20000"/>
                </a:spcBef>
                <a:defRPr/>
              </a:pPr>
              <a:r>
                <a:rPr lang="es-ES_tradnl" b="1" dirty="0">
                  <a:solidFill>
                    <a:srgbClr val="FFFFFF"/>
                  </a:solidFill>
                </a:rPr>
                <a:t>FLEXIBILIDAD</a:t>
              </a:r>
              <a:endParaRPr lang="es-AR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itelplatzhalter 4">
            <a:extLst>
              <a:ext uri="{FF2B5EF4-FFF2-40B4-BE49-F238E27FC236}">
                <a16:creationId xmlns:a16="http://schemas.microsoft.com/office/drawing/2014/main" id="{8B36347D-93EE-5D40-8420-5F1EA9C3629C}"/>
              </a:ext>
            </a:extLst>
          </p:cNvPr>
          <p:cNvSpPr txBox="1">
            <a:spLocks/>
          </p:cNvSpPr>
          <p:nvPr/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 i="0" kern="120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de-DE" noProof="1">
                <a:solidFill>
                  <a:schemeClr val="bg1"/>
                </a:solidFill>
              </a:rPr>
              <a:t>Orquesta</a:t>
            </a:r>
            <a:r>
              <a:rPr lang="de-DE" baseline="30000" noProof="1">
                <a:solidFill>
                  <a:schemeClr val="bg1"/>
                </a:solidFill>
              </a:rPr>
              <a:t>®</a:t>
            </a:r>
            <a:r>
              <a:rPr lang="de-DE" noProof="1">
                <a:solidFill>
                  <a:schemeClr val="bg1"/>
                </a:solidFill>
              </a:rPr>
              <a:t> Ultra</a:t>
            </a:r>
            <a:endParaRPr lang="es-AR" dirty="0">
              <a:solidFill>
                <a:schemeClr val="bg1"/>
              </a:solidFill>
            </a:endParaRPr>
          </a:p>
        </p:txBody>
      </p:sp>
      <p:grpSp>
        <p:nvGrpSpPr>
          <p:cNvPr id="30" name="Gruppieren 8">
            <a:extLst>
              <a:ext uri="{FF2B5EF4-FFF2-40B4-BE49-F238E27FC236}">
                <a16:creationId xmlns:a16="http://schemas.microsoft.com/office/drawing/2014/main" id="{DCA6DB17-D2C6-BF4B-B752-D96F8DB1C9F1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31" name="Rechteck 9">
              <a:extLst>
                <a:ext uri="{FF2B5EF4-FFF2-40B4-BE49-F238E27FC236}">
                  <a16:creationId xmlns:a16="http://schemas.microsoft.com/office/drawing/2014/main" id="{87CE26B9-69A2-E745-BA0B-F54D90DED602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32" name="Grafik 11">
              <a:extLst>
                <a:ext uri="{FF2B5EF4-FFF2-40B4-BE49-F238E27FC236}">
                  <a16:creationId xmlns:a16="http://schemas.microsoft.com/office/drawing/2014/main" id="{5B30CA67-A743-084D-B327-03C347346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124003F-9E08-7043-A5BC-AFAA970D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Recomendaciones de buenas prácticas</a:t>
            </a:r>
            <a:br>
              <a:rPr lang="es-MX" dirty="0"/>
            </a:br>
            <a:r>
              <a:rPr lang="es-MX" dirty="0"/>
              <a:t>para la aplicación de Orquesta</a:t>
            </a:r>
            <a:r>
              <a:rPr lang="es-MX" baseline="30000" dirty="0"/>
              <a:t>®</a:t>
            </a:r>
            <a:r>
              <a:rPr lang="es-MX" dirty="0"/>
              <a:t> Ultra</a:t>
            </a:r>
            <a:endParaRPr lang="es-AR" dirty="0"/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C96457C-5132-9945-9163-6FAB6847D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64352"/>
              </p:ext>
            </p:extLst>
          </p:nvPr>
        </p:nvGraphicFramePr>
        <p:xfrm>
          <a:off x="0" y="2119311"/>
          <a:ext cx="9562750" cy="2859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5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7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386">
                <a:tc>
                  <a:txBody>
                    <a:bodyPr/>
                    <a:lstStyle/>
                    <a:p>
                      <a:pPr algn="r"/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Volumen l/h 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marL="0" marR="0" indent="0" algn="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Condiciones climáticas 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algn="r"/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Pastillas</a:t>
                      </a:r>
                      <a:endParaRPr lang="es-AR" sz="1400" b="1" dirty="0">
                        <a:solidFill>
                          <a:schemeClr val="tx2"/>
                        </a:solidFill>
                      </a:endParaRP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marL="0" marR="0" indent="0" algn="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Tamaño de gotas, números de gotas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marL="0" marR="0" indent="0" algn="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Uso de coadyuvante 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marL="0" marR="0" indent="0" algn="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Mezclas compatibles </a:t>
                      </a:r>
                      <a:r>
                        <a:rPr lang="es-MX" sz="1400" b="0" dirty="0">
                          <a:solidFill>
                            <a:schemeClr val="tx2"/>
                          </a:solidFill>
                        </a:rPr>
                        <a:t>(no completar)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algn="r"/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Mezclas incompatibles 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386">
                <a:tc>
                  <a:txBody>
                    <a:bodyPr/>
                    <a:lstStyle/>
                    <a:p>
                      <a:pPr marL="0" marR="0" indent="0" algn="r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chemeClr val="tx2"/>
                          </a:solidFill>
                        </a:rPr>
                        <a:t>Orden de mezclas </a:t>
                      </a:r>
                    </a:p>
                  </a:txBody>
                  <a:tcPr marL="0" marR="18000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1400" b="1" dirty="0">
                          <a:solidFill>
                            <a:schemeClr val="tx1"/>
                          </a:solidFill>
                        </a:rPr>
                        <a:t>xxxxx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E2878D04-BDB9-7D43-A796-7C81D196B1A1}"/>
              </a:ext>
            </a:extLst>
          </p:cNvPr>
          <p:cNvSpPr/>
          <p:nvPr/>
        </p:nvSpPr>
        <p:spPr>
          <a:xfrm>
            <a:off x="-1" y="1676400"/>
            <a:ext cx="9586914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s-AR" sz="1400" b="1" dirty="0"/>
              <a:t>FICHA TÉCNICA</a:t>
            </a:r>
          </a:p>
        </p:txBody>
      </p:sp>
    </p:spTree>
    <p:extLst>
      <p:ext uri="{BB962C8B-B14F-4D97-AF65-F5344CB8AC3E}">
        <p14:creationId xmlns:p14="http://schemas.microsoft.com/office/powerpoint/2010/main" val="526010563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AD5D2-456B-1349-B152-9EC85A71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06DDD32-D973-5B48-950A-6B2251E7226F}"/>
              </a:ext>
            </a:extLst>
          </p:cNvPr>
          <p:cNvGrpSpPr/>
          <p:nvPr/>
        </p:nvGrpSpPr>
        <p:grpSpPr>
          <a:xfrm>
            <a:off x="644215" y="4533172"/>
            <a:ext cx="9045696" cy="648000"/>
            <a:chOff x="903522" y="4519266"/>
            <a:chExt cx="9045696" cy="64800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CDE8F77A-BA67-794A-99B4-CE5843627CA0}"/>
                </a:ext>
              </a:extLst>
            </p:cNvPr>
            <p:cNvSpPr/>
            <p:nvPr/>
          </p:nvSpPr>
          <p:spPr>
            <a:xfrm>
              <a:off x="1342935" y="4519266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Cultivo protegido por más tiempo.  </a:t>
              </a:r>
            </a:p>
          </p:txBody>
        </p:sp>
        <p:sp>
          <p:nvSpPr>
            <p:cNvPr id="12" name="Grafik 3">
              <a:extLst>
                <a:ext uri="{FF2B5EF4-FFF2-40B4-BE49-F238E27FC236}">
                  <a16:creationId xmlns:a16="http://schemas.microsoft.com/office/drawing/2014/main" id="{937D5C46-D7B0-E34D-992D-42C66D45E3A6}"/>
                </a:ext>
              </a:extLst>
            </p:cNvPr>
            <p:cNvSpPr/>
            <p:nvPr/>
          </p:nvSpPr>
          <p:spPr>
            <a:xfrm>
              <a:off x="903522" y="4627563"/>
              <a:ext cx="397576" cy="431406"/>
            </a:xfrm>
            <a:custGeom>
              <a:avLst/>
              <a:gdLst>
                <a:gd name="connsiteX0" fmla="*/ 144971 w 338804"/>
                <a:gd name="connsiteY0" fmla="*/ 122968 h 367633"/>
                <a:gd name="connsiteX1" fmla="*/ 144971 w 338804"/>
                <a:gd name="connsiteY1" fmla="*/ 283274 h 367633"/>
                <a:gd name="connsiteX2" fmla="*/ 236220 w 338804"/>
                <a:gd name="connsiteY2" fmla="*/ 319183 h 367633"/>
                <a:gd name="connsiteX3" fmla="*/ 316135 w 338804"/>
                <a:gd name="connsiteY3" fmla="*/ 367379 h 367633"/>
                <a:gd name="connsiteX4" fmla="*/ 7811 w 338804"/>
                <a:gd name="connsiteY4" fmla="*/ 363760 h 367633"/>
                <a:gd name="connsiteX5" fmla="*/ 85725 w 338804"/>
                <a:gd name="connsiteY5" fmla="*/ 317754 h 367633"/>
                <a:gd name="connsiteX6" fmla="*/ 133350 w 338804"/>
                <a:gd name="connsiteY6" fmla="*/ 283940 h 367633"/>
                <a:gd name="connsiteX7" fmla="*/ 133350 w 338804"/>
                <a:gd name="connsiteY7" fmla="*/ 129445 h 367633"/>
                <a:gd name="connsiteX8" fmla="*/ 127730 w 338804"/>
                <a:gd name="connsiteY8" fmla="*/ 121539 h 367633"/>
                <a:gd name="connsiteX9" fmla="*/ 125540 w 338804"/>
                <a:gd name="connsiteY9" fmla="*/ 124397 h 367633"/>
                <a:gd name="connsiteX10" fmla="*/ 0 w 338804"/>
                <a:gd name="connsiteY10" fmla="*/ 44577 h 367633"/>
                <a:gd name="connsiteX11" fmla="*/ 131540 w 338804"/>
                <a:gd name="connsiteY11" fmla="*/ 110014 h 367633"/>
                <a:gd name="connsiteX12" fmla="*/ 41720 w 338804"/>
                <a:gd name="connsiteY12" fmla="*/ 74771 h 367633"/>
                <a:gd name="connsiteX13" fmla="*/ 130112 w 338804"/>
                <a:gd name="connsiteY13" fmla="*/ 116491 h 367633"/>
                <a:gd name="connsiteX14" fmla="*/ 135065 w 338804"/>
                <a:gd name="connsiteY14" fmla="*/ 122968 h 367633"/>
                <a:gd name="connsiteX15" fmla="*/ 135827 w 338804"/>
                <a:gd name="connsiteY15" fmla="*/ 122968 h 367633"/>
                <a:gd name="connsiteX16" fmla="*/ 147828 w 338804"/>
                <a:gd name="connsiteY16" fmla="*/ 106394 h 367633"/>
                <a:gd name="connsiteX17" fmla="*/ 277273 w 338804"/>
                <a:gd name="connsiteY17" fmla="*/ 44577 h 367633"/>
                <a:gd name="connsiteX18" fmla="*/ 145733 w 338804"/>
                <a:gd name="connsiteY18" fmla="*/ 97060 h 367633"/>
                <a:gd name="connsiteX19" fmla="*/ 338804 w 338804"/>
                <a:gd name="connsiteY19" fmla="*/ 0 h 367633"/>
                <a:gd name="connsiteX20" fmla="*/ 154877 w 338804"/>
                <a:gd name="connsiteY20" fmla="*/ 117920 h 367633"/>
                <a:gd name="connsiteX21" fmla="*/ 152114 w 338804"/>
                <a:gd name="connsiteY21" fmla="*/ 113633 h 367633"/>
                <a:gd name="connsiteX22" fmla="*/ 144304 w 338804"/>
                <a:gd name="connsiteY22" fmla="*/ 123158 h 367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8804" h="367633">
                  <a:moveTo>
                    <a:pt x="144971" y="122968"/>
                  </a:moveTo>
                  <a:lnTo>
                    <a:pt x="144971" y="283274"/>
                  </a:lnTo>
                  <a:cubicBezTo>
                    <a:pt x="178038" y="286921"/>
                    <a:pt x="209535" y="299316"/>
                    <a:pt x="236220" y="319183"/>
                  </a:cubicBezTo>
                  <a:cubicBezTo>
                    <a:pt x="260375" y="339045"/>
                    <a:pt x="287296" y="355282"/>
                    <a:pt x="316135" y="367379"/>
                  </a:cubicBezTo>
                  <a:cubicBezTo>
                    <a:pt x="321088" y="368808"/>
                    <a:pt x="7811" y="363760"/>
                    <a:pt x="7811" y="363760"/>
                  </a:cubicBezTo>
                  <a:lnTo>
                    <a:pt x="85725" y="317754"/>
                  </a:lnTo>
                  <a:cubicBezTo>
                    <a:pt x="96298" y="310610"/>
                    <a:pt x="116777" y="289179"/>
                    <a:pt x="133350" y="283940"/>
                  </a:cubicBezTo>
                  <a:lnTo>
                    <a:pt x="133350" y="129445"/>
                  </a:lnTo>
                  <a:cubicBezTo>
                    <a:pt x="131683" y="126669"/>
                    <a:pt x="129804" y="124026"/>
                    <a:pt x="127730" y="121539"/>
                  </a:cubicBezTo>
                  <a:cubicBezTo>
                    <a:pt x="126825" y="122344"/>
                    <a:pt x="126081" y="123313"/>
                    <a:pt x="125540" y="124397"/>
                  </a:cubicBezTo>
                  <a:cubicBezTo>
                    <a:pt x="95250" y="154591"/>
                    <a:pt x="24003" y="138017"/>
                    <a:pt x="0" y="44577"/>
                  </a:cubicBezTo>
                  <a:cubicBezTo>
                    <a:pt x="21241" y="61817"/>
                    <a:pt x="137922" y="14383"/>
                    <a:pt x="131540" y="110014"/>
                  </a:cubicBezTo>
                  <a:cubicBezTo>
                    <a:pt x="125921" y="104203"/>
                    <a:pt x="91916" y="69056"/>
                    <a:pt x="41720" y="74771"/>
                  </a:cubicBezTo>
                  <a:cubicBezTo>
                    <a:pt x="43148" y="76962"/>
                    <a:pt x="94774" y="75533"/>
                    <a:pt x="130112" y="116491"/>
                  </a:cubicBezTo>
                  <a:cubicBezTo>
                    <a:pt x="132302" y="119348"/>
                    <a:pt x="133636" y="121539"/>
                    <a:pt x="135065" y="122968"/>
                  </a:cubicBezTo>
                  <a:lnTo>
                    <a:pt x="135827" y="122968"/>
                  </a:lnTo>
                  <a:cubicBezTo>
                    <a:pt x="139340" y="117107"/>
                    <a:pt x="143356" y="111561"/>
                    <a:pt x="147828" y="106394"/>
                  </a:cubicBezTo>
                  <a:cubicBezTo>
                    <a:pt x="199454" y="46006"/>
                    <a:pt x="275177" y="48197"/>
                    <a:pt x="277273" y="44577"/>
                  </a:cubicBezTo>
                  <a:cubicBezTo>
                    <a:pt x="204406" y="36671"/>
                    <a:pt x="153448" y="88392"/>
                    <a:pt x="145733" y="97060"/>
                  </a:cubicBezTo>
                  <a:cubicBezTo>
                    <a:pt x="135827" y="-43815"/>
                    <a:pt x="307658" y="25908"/>
                    <a:pt x="338804" y="0"/>
                  </a:cubicBezTo>
                  <a:cubicBezTo>
                    <a:pt x="304133" y="138017"/>
                    <a:pt x="199454" y="162497"/>
                    <a:pt x="154877" y="117920"/>
                  </a:cubicBezTo>
                  <a:cubicBezTo>
                    <a:pt x="154210" y="115729"/>
                    <a:pt x="152781" y="115062"/>
                    <a:pt x="152114" y="113633"/>
                  </a:cubicBezTo>
                  <a:cubicBezTo>
                    <a:pt x="149257" y="116491"/>
                    <a:pt x="147161" y="120015"/>
                    <a:pt x="144304" y="123158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69BDEE2-3A0F-B64F-A28F-6FD4C556B23C}"/>
              </a:ext>
            </a:extLst>
          </p:cNvPr>
          <p:cNvGrpSpPr/>
          <p:nvPr/>
        </p:nvGrpSpPr>
        <p:grpSpPr>
          <a:xfrm>
            <a:off x="637353" y="3807640"/>
            <a:ext cx="9052558" cy="648000"/>
            <a:chOff x="896660" y="3793734"/>
            <a:chExt cx="9052558" cy="64800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FA60D2A-2B61-DF4B-B469-3B63E5995F1F}"/>
                </a:ext>
              </a:extLst>
            </p:cNvPr>
            <p:cNvSpPr/>
            <p:nvPr/>
          </p:nvSpPr>
          <p:spPr>
            <a:xfrm>
              <a:off x="1342935" y="3793734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Flexibilidad en la aplicación (Curativo y Preventivo).</a:t>
              </a:r>
            </a:p>
          </p:txBody>
        </p:sp>
        <p:grpSp>
          <p:nvGrpSpPr>
            <p:cNvPr id="13" name="Grafik 11">
              <a:extLst>
                <a:ext uri="{FF2B5EF4-FFF2-40B4-BE49-F238E27FC236}">
                  <a16:creationId xmlns:a16="http://schemas.microsoft.com/office/drawing/2014/main" id="{49C69022-FDA4-B744-960C-5E69848B586B}"/>
                </a:ext>
              </a:extLst>
            </p:cNvPr>
            <p:cNvGrpSpPr/>
            <p:nvPr/>
          </p:nvGrpSpPr>
          <p:grpSpPr>
            <a:xfrm>
              <a:off x="896660" y="3832209"/>
              <a:ext cx="411301" cy="566098"/>
              <a:chOff x="4695772" y="3486138"/>
              <a:chExt cx="350500" cy="482414"/>
            </a:xfrm>
            <a:solidFill>
              <a:schemeClr val="tx2"/>
            </a:solidFill>
          </p:grpSpPr>
          <p:sp>
            <p:nvSpPr>
              <p:cNvPr id="14" name="Freihandform: Form 1861">
                <a:extLst>
                  <a:ext uri="{FF2B5EF4-FFF2-40B4-BE49-F238E27FC236}">
                    <a16:creationId xmlns:a16="http://schemas.microsoft.com/office/drawing/2014/main" id="{B8ACB8AE-6ADF-4E43-A960-9DEB8FE6D03D}"/>
                  </a:ext>
                </a:extLst>
              </p:cNvPr>
              <p:cNvSpPr/>
              <p:nvPr/>
            </p:nvSpPr>
            <p:spPr>
              <a:xfrm>
                <a:off x="4766557" y="3486138"/>
                <a:ext cx="279715" cy="365153"/>
              </a:xfrm>
              <a:custGeom>
                <a:avLst/>
                <a:gdLst>
                  <a:gd name="connsiteX0" fmla="*/ 241935 w 279715"/>
                  <a:gd name="connsiteY0" fmla="*/ 34168 h 365153"/>
                  <a:gd name="connsiteX1" fmla="*/ 78486 w 279715"/>
                  <a:gd name="connsiteY1" fmla="*/ 926 h 365153"/>
                  <a:gd name="connsiteX2" fmla="*/ 26566 w 279715"/>
                  <a:gd name="connsiteY2" fmla="*/ 34993 h 365153"/>
                  <a:gd name="connsiteX3" fmla="*/ 26194 w 279715"/>
                  <a:gd name="connsiteY3" fmla="*/ 37025 h 365153"/>
                  <a:gd name="connsiteX4" fmla="*/ 0 w 279715"/>
                  <a:gd name="connsiteY4" fmla="*/ 186949 h 365153"/>
                  <a:gd name="connsiteX5" fmla="*/ 94488 w 279715"/>
                  <a:gd name="connsiteY5" fmla="*/ 255719 h 365153"/>
                  <a:gd name="connsiteX6" fmla="*/ 111252 w 279715"/>
                  <a:gd name="connsiteY6" fmla="*/ 347350 h 365153"/>
                  <a:gd name="connsiteX7" fmla="*/ 107252 w 279715"/>
                  <a:gd name="connsiteY7" fmla="*/ 355827 h 365153"/>
                  <a:gd name="connsiteX8" fmla="*/ 150400 w 279715"/>
                  <a:gd name="connsiteY8" fmla="*/ 364590 h 365153"/>
                  <a:gd name="connsiteX9" fmla="*/ 182023 w 279715"/>
                  <a:gd name="connsiteY9" fmla="*/ 344683 h 365153"/>
                  <a:gd name="connsiteX10" fmla="*/ 188690 w 279715"/>
                  <a:gd name="connsiteY10" fmla="*/ 346112 h 365153"/>
                  <a:gd name="connsiteX11" fmla="*/ 240668 w 279715"/>
                  <a:gd name="connsiteY11" fmla="*/ 311644 h 365153"/>
                  <a:gd name="connsiteX12" fmla="*/ 240983 w 279715"/>
                  <a:gd name="connsiteY12" fmla="*/ 309917 h 365153"/>
                  <a:gd name="connsiteX13" fmla="*/ 279083 w 279715"/>
                  <a:gd name="connsiteY13" fmla="*/ 88460 h 365153"/>
                  <a:gd name="connsiteX14" fmla="*/ 241935 w 279715"/>
                  <a:gd name="connsiteY14" fmla="*/ 34168 h 365153"/>
                  <a:gd name="connsiteX15" fmla="*/ 64484 w 279715"/>
                  <a:gd name="connsiteY15" fmla="*/ 199998 h 365153"/>
                  <a:gd name="connsiteX16" fmla="*/ 46958 w 279715"/>
                  <a:gd name="connsiteY16" fmla="*/ 196379 h 365153"/>
                  <a:gd name="connsiteX17" fmla="*/ 39295 w 279715"/>
                  <a:gd name="connsiteY17" fmla="*/ 185301 h 365153"/>
                  <a:gd name="connsiteX18" fmla="*/ 39434 w 279715"/>
                  <a:gd name="connsiteY18" fmla="*/ 184663 h 365153"/>
                  <a:gd name="connsiteX19" fmla="*/ 50255 w 279715"/>
                  <a:gd name="connsiteY19" fmla="*/ 176641 h 365153"/>
                  <a:gd name="connsiteX20" fmla="*/ 50387 w 279715"/>
                  <a:gd name="connsiteY20" fmla="*/ 176662 h 365153"/>
                  <a:gd name="connsiteX21" fmla="*/ 67913 w 279715"/>
                  <a:gd name="connsiteY21" fmla="*/ 180186 h 365153"/>
                  <a:gd name="connsiteX22" fmla="*/ 75438 w 279715"/>
                  <a:gd name="connsiteY22" fmla="*/ 191997 h 365153"/>
                  <a:gd name="connsiteX23" fmla="*/ 64616 w 279715"/>
                  <a:gd name="connsiteY23" fmla="*/ 200019 h 365153"/>
                  <a:gd name="connsiteX24" fmla="*/ 64484 w 279715"/>
                  <a:gd name="connsiteY24" fmla="*/ 199998 h 365153"/>
                  <a:gd name="connsiteX25" fmla="*/ 71057 w 279715"/>
                  <a:gd name="connsiteY25" fmla="*/ 161422 h 365153"/>
                  <a:gd name="connsiteX26" fmla="*/ 53531 w 279715"/>
                  <a:gd name="connsiteY26" fmla="*/ 157898 h 365153"/>
                  <a:gd name="connsiteX27" fmla="*/ 45911 w 279715"/>
                  <a:gd name="connsiteY27" fmla="*/ 146182 h 365153"/>
                  <a:gd name="connsiteX28" fmla="*/ 56639 w 279715"/>
                  <a:gd name="connsiteY28" fmla="*/ 138036 h 365153"/>
                  <a:gd name="connsiteX29" fmla="*/ 56960 w 279715"/>
                  <a:gd name="connsiteY29" fmla="*/ 138086 h 365153"/>
                  <a:gd name="connsiteX30" fmla="*/ 74486 w 279715"/>
                  <a:gd name="connsiteY30" fmla="*/ 141705 h 365153"/>
                  <a:gd name="connsiteX31" fmla="*/ 81629 w 279715"/>
                  <a:gd name="connsiteY31" fmla="*/ 152945 h 365153"/>
                  <a:gd name="connsiteX32" fmla="*/ 71057 w 279715"/>
                  <a:gd name="connsiteY32" fmla="*/ 160946 h 365153"/>
                  <a:gd name="connsiteX33" fmla="*/ 77629 w 279715"/>
                  <a:gd name="connsiteY33" fmla="*/ 123322 h 365153"/>
                  <a:gd name="connsiteX34" fmla="*/ 60103 w 279715"/>
                  <a:gd name="connsiteY34" fmla="*/ 119798 h 365153"/>
                  <a:gd name="connsiteX35" fmla="*/ 52483 w 279715"/>
                  <a:gd name="connsiteY35" fmla="*/ 107987 h 365153"/>
                  <a:gd name="connsiteX36" fmla="*/ 63291 w 279715"/>
                  <a:gd name="connsiteY36" fmla="*/ 99947 h 365153"/>
                  <a:gd name="connsiteX37" fmla="*/ 63532 w 279715"/>
                  <a:gd name="connsiteY37" fmla="*/ 99986 h 365153"/>
                  <a:gd name="connsiteX38" fmla="*/ 81058 w 279715"/>
                  <a:gd name="connsiteY38" fmla="*/ 103510 h 365153"/>
                  <a:gd name="connsiteX39" fmla="*/ 88583 w 279715"/>
                  <a:gd name="connsiteY39" fmla="*/ 114273 h 365153"/>
                  <a:gd name="connsiteX40" fmla="*/ 77922 w 279715"/>
                  <a:gd name="connsiteY40" fmla="*/ 122507 h 365153"/>
                  <a:gd name="connsiteX41" fmla="*/ 77629 w 279715"/>
                  <a:gd name="connsiteY41" fmla="*/ 122465 h 365153"/>
                  <a:gd name="connsiteX42" fmla="*/ 84392 w 279715"/>
                  <a:gd name="connsiteY42" fmla="*/ 83793 h 365153"/>
                  <a:gd name="connsiteX43" fmla="*/ 66866 w 279715"/>
                  <a:gd name="connsiteY43" fmla="*/ 80174 h 365153"/>
                  <a:gd name="connsiteX44" fmla="*/ 59341 w 279715"/>
                  <a:gd name="connsiteY44" fmla="*/ 68363 h 365153"/>
                  <a:gd name="connsiteX45" fmla="*/ 70199 w 279715"/>
                  <a:gd name="connsiteY45" fmla="*/ 60457 h 365153"/>
                  <a:gd name="connsiteX46" fmla="*/ 87821 w 279715"/>
                  <a:gd name="connsiteY46" fmla="*/ 63981 h 365153"/>
                  <a:gd name="connsiteX47" fmla="*/ 95345 w 279715"/>
                  <a:gd name="connsiteY47" fmla="*/ 75792 h 365153"/>
                  <a:gd name="connsiteX48" fmla="*/ 84392 w 279715"/>
                  <a:gd name="connsiteY48" fmla="*/ 82936 h 365153"/>
                  <a:gd name="connsiteX49" fmla="*/ 208979 w 279715"/>
                  <a:gd name="connsiteY49" fmla="*/ 227811 h 365153"/>
                  <a:gd name="connsiteX50" fmla="*/ 98774 w 279715"/>
                  <a:gd name="connsiteY50" fmla="*/ 205427 h 365153"/>
                  <a:gd name="connsiteX51" fmla="*/ 92012 w 279715"/>
                  <a:gd name="connsiteY51" fmla="*/ 194855 h 365153"/>
                  <a:gd name="connsiteX52" fmla="*/ 101463 w 279715"/>
                  <a:gd name="connsiteY52" fmla="*/ 187700 h 365153"/>
                  <a:gd name="connsiteX53" fmla="*/ 101537 w 279715"/>
                  <a:gd name="connsiteY53" fmla="*/ 187711 h 365153"/>
                  <a:gd name="connsiteX54" fmla="*/ 211741 w 279715"/>
                  <a:gd name="connsiteY54" fmla="*/ 210095 h 365153"/>
                  <a:gd name="connsiteX55" fmla="*/ 218503 w 279715"/>
                  <a:gd name="connsiteY55" fmla="*/ 220667 h 365153"/>
                  <a:gd name="connsiteX56" fmla="*/ 209052 w 279715"/>
                  <a:gd name="connsiteY56" fmla="*/ 227822 h 365153"/>
                  <a:gd name="connsiteX57" fmla="*/ 208978 w 279715"/>
                  <a:gd name="connsiteY57" fmla="*/ 227811 h 365153"/>
                  <a:gd name="connsiteX58" fmla="*/ 215551 w 279715"/>
                  <a:gd name="connsiteY58" fmla="*/ 189711 h 365153"/>
                  <a:gd name="connsiteX59" fmla="*/ 105347 w 279715"/>
                  <a:gd name="connsiteY59" fmla="*/ 166851 h 365153"/>
                  <a:gd name="connsiteX60" fmla="*/ 98584 w 279715"/>
                  <a:gd name="connsiteY60" fmla="*/ 156374 h 365153"/>
                  <a:gd name="connsiteX61" fmla="*/ 108035 w 279715"/>
                  <a:gd name="connsiteY61" fmla="*/ 149219 h 365153"/>
                  <a:gd name="connsiteX62" fmla="*/ 108109 w 279715"/>
                  <a:gd name="connsiteY62" fmla="*/ 149230 h 365153"/>
                  <a:gd name="connsiteX63" fmla="*/ 218599 w 279715"/>
                  <a:gd name="connsiteY63" fmla="*/ 171423 h 365153"/>
                  <a:gd name="connsiteX64" fmla="*/ 225361 w 279715"/>
                  <a:gd name="connsiteY64" fmla="*/ 181996 h 365153"/>
                  <a:gd name="connsiteX65" fmla="*/ 216113 w 279715"/>
                  <a:gd name="connsiteY65" fmla="*/ 189412 h 365153"/>
                  <a:gd name="connsiteX66" fmla="*/ 215551 w 279715"/>
                  <a:gd name="connsiteY66" fmla="*/ 189330 h 365153"/>
                  <a:gd name="connsiteX67" fmla="*/ 222123 w 279715"/>
                  <a:gd name="connsiteY67" fmla="*/ 151611 h 365153"/>
                  <a:gd name="connsiteX68" fmla="*/ 112014 w 279715"/>
                  <a:gd name="connsiteY68" fmla="*/ 128370 h 365153"/>
                  <a:gd name="connsiteX69" fmla="*/ 105156 w 279715"/>
                  <a:gd name="connsiteY69" fmla="*/ 117797 h 365153"/>
                  <a:gd name="connsiteX70" fmla="*/ 114608 w 279715"/>
                  <a:gd name="connsiteY70" fmla="*/ 110643 h 365153"/>
                  <a:gd name="connsiteX71" fmla="*/ 114681 w 279715"/>
                  <a:gd name="connsiteY71" fmla="*/ 110654 h 365153"/>
                  <a:gd name="connsiteX72" fmla="*/ 225171 w 279715"/>
                  <a:gd name="connsiteY72" fmla="*/ 133323 h 365153"/>
                  <a:gd name="connsiteX73" fmla="*/ 231934 w 279715"/>
                  <a:gd name="connsiteY73" fmla="*/ 143896 h 365153"/>
                  <a:gd name="connsiteX74" fmla="*/ 222476 w 279715"/>
                  <a:gd name="connsiteY74" fmla="*/ 150817 h 365153"/>
                  <a:gd name="connsiteX75" fmla="*/ 222123 w 279715"/>
                  <a:gd name="connsiteY75" fmla="*/ 150754 h 365153"/>
                  <a:gd name="connsiteX76" fmla="*/ 229076 w 279715"/>
                  <a:gd name="connsiteY76" fmla="*/ 111035 h 365153"/>
                  <a:gd name="connsiteX77" fmla="*/ 118872 w 279715"/>
                  <a:gd name="connsiteY77" fmla="*/ 87794 h 365153"/>
                  <a:gd name="connsiteX78" fmla="*/ 112109 w 279715"/>
                  <a:gd name="connsiteY78" fmla="*/ 77221 h 365153"/>
                  <a:gd name="connsiteX79" fmla="*/ 121561 w 279715"/>
                  <a:gd name="connsiteY79" fmla="*/ 70067 h 365153"/>
                  <a:gd name="connsiteX80" fmla="*/ 121634 w 279715"/>
                  <a:gd name="connsiteY80" fmla="*/ 70077 h 365153"/>
                  <a:gd name="connsiteX81" fmla="*/ 232124 w 279715"/>
                  <a:gd name="connsiteY81" fmla="*/ 92461 h 365153"/>
                  <a:gd name="connsiteX82" fmla="*/ 238887 w 279715"/>
                  <a:gd name="connsiteY82" fmla="*/ 103034 h 365153"/>
                  <a:gd name="connsiteX83" fmla="*/ 229475 w 279715"/>
                  <a:gd name="connsiteY83" fmla="*/ 110240 h 365153"/>
                  <a:gd name="connsiteX84" fmla="*/ 229076 w 279715"/>
                  <a:gd name="connsiteY84" fmla="*/ 110177 h 36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79715" h="365153">
                    <a:moveTo>
                      <a:pt x="241935" y="34168"/>
                    </a:moveTo>
                    <a:lnTo>
                      <a:pt x="78486" y="926"/>
                    </a:lnTo>
                    <a:cubicBezTo>
                      <a:pt x="54741" y="-4004"/>
                      <a:pt x="31496" y="11248"/>
                      <a:pt x="26566" y="34993"/>
                    </a:cubicBezTo>
                    <a:cubicBezTo>
                      <a:pt x="26426" y="35667"/>
                      <a:pt x="26302" y="36345"/>
                      <a:pt x="26194" y="37025"/>
                    </a:cubicBezTo>
                    <a:lnTo>
                      <a:pt x="0" y="186949"/>
                    </a:lnTo>
                    <a:cubicBezTo>
                      <a:pt x="36193" y="202605"/>
                      <a:pt x="68463" y="226092"/>
                      <a:pt x="94488" y="255719"/>
                    </a:cubicBezTo>
                    <a:cubicBezTo>
                      <a:pt x="122206" y="295724"/>
                      <a:pt x="117158" y="319251"/>
                      <a:pt x="111252" y="347350"/>
                    </a:cubicBezTo>
                    <a:cubicBezTo>
                      <a:pt x="110482" y="350409"/>
                      <a:pt x="109123" y="353288"/>
                      <a:pt x="107252" y="355827"/>
                    </a:cubicBezTo>
                    <a:lnTo>
                      <a:pt x="150400" y="364590"/>
                    </a:lnTo>
                    <a:cubicBezTo>
                      <a:pt x="164576" y="367523"/>
                      <a:pt x="178537" y="358734"/>
                      <a:pt x="182023" y="344683"/>
                    </a:cubicBezTo>
                    <a:lnTo>
                      <a:pt x="188690" y="346112"/>
                    </a:lnTo>
                    <a:cubicBezTo>
                      <a:pt x="212562" y="350947"/>
                      <a:pt x="235833" y="335515"/>
                      <a:pt x="240668" y="311644"/>
                    </a:cubicBezTo>
                    <a:cubicBezTo>
                      <a:pt x="240784" y="311070"/>
                      <a:pt x="240889" y="310494"/>
                      <a:pt x="240983" y="309917"/>
                    </a:cubicBezTo>
                    <a:lnTo>
                      <a:pt x="279083" y="88460"/>
                    </a:lnTo>
                    <a:cubicBezTo>
                      <a:pt x="283196" y="63344"/>
                      <a:pt x="266835" y="39432"/>
                      <a:pt x="241935" y="34168"/>
                    </a:cubicBezTo>
                    <a:close/>
                    <a:moveTo>
                      <a:pt x="64484" y="199998"/>
                    </a:moveTo>
                    <a:lnTo>
                      <a:pt x="46958" y="196379"/>
                    </a:lnTo>
                    <a:cubicBezTo>
                      <a:pt x="41783" y="195436"/>
                      <a:pt x="38352" y="190476"/>
                      <a:pt x="39295" y="185301"/>
                    </a:cubicBezTo>
                    <a:cubicBezTo>
                      <a:pt x="39334" y="185087"/>
                      <a:pt x="39380" y="184874"/>
                      <a:pt x="39434" y="184663"/>
                    </a:cubicBezTo>
                    <a:cubicBezTo>
                      <a:pt x="40207" y="179460"/>
                      <a:pt x="45052" y="175868"/>
                      <a:pt x="50255" y="176641"/>
                    </a:cubicBezTo>
                    <a:cubicBezTo>
                      <a:pt x="50299" y="176648"/>
                      <a:pt x="50343" y="176655"/>
                      <a:pt x="50387" y="176662"/>
                    </a:cubicBezTo>
                    <a:lnTo>
                      <a:pt x="67913" y="180186"/>
                    </a:lnTo>
                    <a:cubicBezTo>
                      <a:pt x="73188" y="181461"/>
                      <a:pt x="76511" y="186678"/>
                      <a:pt x="75438" y="191997"/>
                    </a:cubicBezTo>
                    <a:cubicBezTo>
                      <a:pt x="74665" y="197201"/>
                      <a:pt x="69820" y="200792"/>
                      <a:pt x="64616" y="200019"/>
                    </a:cubicBezTo>
                    <a:cubicBezTo>
                      <a:pt x="64572" y="200012"/>
                      <a:pt x="64528" y="200005"/>
                      <a:pt x="64484" y="199998"/>
                    </a:cubicBezTo>
                    <a:close/>
                    <a:moveTo>
                      <a:pt x="71057" y="161422"/>
                    </a:moveTo>
                    <a:lnTo>
                      <a:pt x="53531" y="157898"/>
                    </a:lnTo>
                    <a:cubicBezTo>
                      <a:pt x="48291" y="156623"/>
                      <a:pt x="44951" y="151488"/>
                      <a:pt x="45911" y="146182"/>
                    </a:cubicBezTo>
                    <a:cubicBezTo>
                      <a:pt x="46624" y="140970"/>
                      <a:pt x="51427" y="137323"/>
                      <a:pt x="56639" y="138036"/>
                    </a:cubicBezTo>
                    <a:cubicBezTo>
                      <a:pt x="56746" y="138051"/>
                      <a:pt x="56853" y="138067"/>
                      <a:pt x="56960" y="138086"/>
                    </a:cubicBezTo>
                    <a:lnTo>
                      <a:pt x="74486" y="141705"/>
                    </a:lnTo>
                    <a:cubicBezTo>
                      <a:pt x="79378" y="143091"/>
                      <a:pt x="82451" y="147927"/>
                      <a:pt x="81629" y="152945"/>
                    </a:cubicBezTo>
                    <a:cubicBezTo>
                      <a:pt x="80844" y="158029"/>
                      <a:pt x="76163" y="161572"/>
                      <a:pt x="71057" y="160946"/>
                    </a:cubicBezTo>
                    <a:close/>
                    <a:moveTo>
                      <a:pt x="77629" y="123322"/>
                    </a:moveTo>
                    <a:lnTo>
                      <a:pt x="60103" y="119798"/>
                    </a:lnTo>
                    <a:cubicBezTo>
                      <a:pt x="54879" y="118440"/>
                      <a:pt x="51566" y="113306"/>
                      <a:pt x="52483" y="107987"/>
                    </a:cubicBezTo>
                    <a:cubicBezTo>
                      <a:pt x="53247" y="102782"/>
                      <a:pt x="58086" y="99183"/>
                      <a:pt x="63291" y="99947"/>
                    </a:cubicBezTo>
                    <a:cubicBezTo>
                      <a:pt x="63371" y="99959"/>
                      <a:pt x="63452" y="99972"/>
                      <a:pt x="63532" y="99986"/>
                    </a:cubicBezTo>
                    <a:lnTo>
                      <a:pt x="81058" y="103510"/>
                    </a:lnTo>
                    <a:cubicBezTo>
                      <a:pt x="85875" y="104753"/>
                      <a:pt x="89069" y="109321"/>
                      <a:pt x="88583" y="114273"/>
                    </a:cubicBezTo>
                    <a:cubicBezTo>
                      <a:pt x="87912" y="119491"/>
                      <a:pt x="83139" y="123177"/>
                      <a:pt x="77922" y="122507"/>
                    </a:cubicBezTo>
                    <a:cubicBezTo>
                      <a:pt x="77824" y="122494"/>
                      <a:pt x="77726" y="122480"/>
                      <a:pt x="77629" y="122465"/>
                    </a:cubicBezTo>
                    <a:close/>
                    <a:moveTo>
                      <a:pt x="84392" y="83793"/>
                    </a:moveTo>
                    <a:lnTo>
                      <a:pt x="66866" y="80174"/>
                    </a:lnTo>
                    <a:cubicBezTo>
                      <a:pt x="61591" y="78899"/>
                      <a:pt x="58267" y="73682"/>
                      <a:pt x="59341" y="68363"/>
                    </a:cubicBezTo>
                    <a:cubicBezTo>
                      <a:pt x="60170" y="63190"/>
                      <a:pt x="65021" y="59657"/>
                      <a:pt x="70199" y="60457"/>
                    </a:cubicBezTo>
                    <a:lnTo>
                      <a:pt x="87821" y="63981"/>
                    </a:lnTo>
                    <a:cubicBezTo>
                      <a:pt x="93065" y="65299"/>
                      <a:pt x="96367" y="70482"/>
                      <a:pt x="95345" y="75792"/>
                    </a:cubicBezTo>
                    <a:cubicBezTo>
                      <a:pt x="94164" y="80700"/>
                      <a:pt x="89359" y="83833"/>
                      <a:pt x="84392" y="82936"/>
                    </a:cubicBezTo>
                    <a:close/>
                    <a:moveTo>
                      <a:pt x="208979" y="227811"/>
                    </a:moveTo>
                    <a:lnTo>
                      <a:pt x="98774" y="205427"/>
                    </a:lnTo>
                    <a:cubicBezTo>
                      <a:pt x="94189" y="204096"/>
                      <a:pt x="91297" y="199576"/>
                      <a:pt x="92012" y="194855"/>
                    </a:cubicBezTo>
                    <a:cubicBezTo>
                      <a:pt x="92646" y="190269"/>
                      <a:pt x="96878" y="187066"/>
                      <a:pt x="101463" y="187700"/>
                    </a:cubicBezTo>
                    <a:cubicBezTo>
                      <a:pt x="101488" y="187704"/>
                      <a:pt x="101512" y="187707"/>
                      <a:pt x="101537" y="187711"/>
                    </a:cubicBezTo>
                    <a:lnTo>
                      <a:pt x="211741" y="210095"/>
                    </a:lnTo>
                    <a:cubicBezTo>
                      <a:pt x="216326" y="211426"/>
                      <a:pt x="219218" y="215946"/>
                      <a:pt x="218503" y="220667"/>
                    </a:cubicBezTo>
                    <a:cubicBezTo>
                      <a:pt x="217869" y="225253"/>
                      <a:pt x="213637" y="228456"/>
                      <a:pt x="209052" y="227822"/>
                    </a:cubicBezTo>
                    <a:cubicBezTo>
                      <a:pt x="209027" y="227818"/>
                      <a:pt x="209003" y="227815"/>
                      <a:pt x="208978" y="227811"/>
                    </a:cubicBezTo>
                    <a:close/>
                    <a:moveTo>
                      <a:pt x="215551" y="189711"/>
                    </a:moveTo>
                    <a:lnTo>
                      <a:pt x="105347" y="166851"/>
                    </a:lnTo>
                    <a:cubicBezTo>
                      <a:pt x="100802" y="165525"/>
                      <a:pt x="97921" y="161062"/>
                      <a:pt x="98584" y="156374"/>
                    </a:cubicBezTo>
                    <a:cubicBezTo>
                      <a:pt x="99218" y="151788"/>
                      <a:pt x="103450" y="148585"/>
                      <a:pt x="108035" y="149219"/>
                    </a:cubicBezTo>
                    <a:cubicBezTo>
                      <a:pt x="108060" y="149223"/>
                      <a:pt x="108084" y="149226"/>
                      <a:pt x="108109" y="149230"/>
                    </a:cubicBezTo>
                    <a:lnTo>
                      <a:pt x="218599" y="171423"/>
                    </a:lnTo>
                    <a:cubicBezTo>
                      <a:pt x="223184" y="172754"/>
                      <a:pt x="226076" y="177275"/>
                      <a:pt x="225361" y="181996"/>
                    </a:cubicBezTo>
                    <a:cubicBezTo>
                      <a:pt x="224855" y="186597"/>
                      <a:pt x="220715" y="189918"/>
                      <a:pt x="216113" y="189412"/>
                    </a:cubicBezTo>
                    <a:cubicBezTo>
                      <a:pt x="215925" y="189391"/>
                      <a:pt x="215737" y="189364"/>
                      <a:pt x="215551" y="189330"/>
                    </a:cubicBezTo>
                    <a:close/>
                    <a:moveTo>
                      <a:pt x="222123" y="151611"/>
                    </a:moveTo>
                    <a:lnTo>
                      <a:pt x="112014" y="128370"/>
                    </a:lnTo>
                    <a:cubicBezTo>
                      <a:pt x="107390" y="127078"/>
                      <a:pt x="104451" y="122546"/>
                      <a:pt x="105156" y="117797"/>
                    </a:cubicBezTo>
                    <a:cubicBezTo>
                      <a:pt x="105790" y="113212"/>
                      <a:pt x="110022" y="110009"/>
                      <a:pt x="114608" y="110643"/>
                    </a:cubicBezTo>
                    <a:cubicBezTo>
                      <a:pt x="114632" y="110647"/>
                      <a:pt x="114657" y="110650"/>
                      <a:pt x="114681" y="110654"/>
                    </a:cubicBezTo>
                    <a:lnTo>
                      <a:pt x="225171" y="133323"/>
                    </a:lnTo>
                    <a:cubicBezTo>
                      <a:pt x="229757" y="134654"/>
                      <a:pt x="232648" y="139175"/>
                      <a:pt x="231934" y="143896"/>
                    </a:cubicBezTo>
                    <a:cubicBezTo>
                      <a:pt x="231233" y="148419"/>
                      <a:pt x="226999" y="151517"/>
                      <a:pt x="222476" y="150817"/>
                    </a:cubicBezTo>
                    <a:cubicBezTo>
                      <a:pt x="222358" y="150798"/>
                      <a:pt x="222240" y="150777"/>
                      <a:pt x="222123" y="150754"/>
                    </a:cubicBezTo>
                    <a:close/>
                    <a:moveTo>
                      <a:pt x="229076" y="111035"/>
                    </a:moveTo>
                    <a:lnTo>
                      <a:pt x="118872" y="87794"/>
                    </a:lnTo>
                    <a:cubicBezTo>
                      <a:pt x="114286" y="86463"/>
                      <a:pt x="111395" y="81942"/>
                      <a:pt x="112109" y="77221"/>
                    </a:cubicBezTo>
                    <a:cubicBezTo>
                      <a:pt x="112744" y="72635"/>
                      <a:pt x="116975" y="69432"/>
                      <a:pt x="121561" y="70067"/>
                    </a:cubicBezTo>
                    <a:cubicBezTo>
                      <a:pt x="121585" y="70070"/>
                      <a:pt x="121610" y="70074"/>
                      <a:pt x="121634" y="70077"/>
                    </a:cubicBezTo>
                    <a:lnTo>
                      <a:pt x="232124" y="92461"/>
                    </a:lnTo>
                    <a:cubicBezTo>
                      <a:pt x="236710" y="93792"/>
                      <a:pt x="239601" y="98313"/>
                      <a:pt x="238887" y="103034"/>
                    </a:cubicBezTo>
                    <a:cubicBezTo>
                      <a:pt x="238278" y="107623"/>
                      <a:pt x="234064" y="110849"/>
                      <a:pt x="229475" y="110240"/>
                    </a:cubicBezTo>
                    <a:cubicBezTo>
                      <a:pt x="229342" y="110222"/>
                      <a:pt x="229209" y="110202"/>
                      <a:pt x="229076" y="11017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ihandform: Form 1862">
                <a:extLst>
                  <a:ext uri="{FF2B5EF4-FFF2-40B4-BE49-F238E27FC236}">
                    <a16:creationId xmlns:a16="http://schemas.microsoft.com/office/drawing/2014/main" id="{DF88F404-9D3E-124E-9766-CAD7B87FA34C}"/>
                  </a:ext>
                </a:extLst>
              </p:cNvPr>
              <p:cNvSpPr/>
              <p:nvPr/>
            </p:nvSpPr>
            <p:spPr>
              <a:xfrm>
                <a:off x="4695772" y="3648037"/>
                <a:ext cx="173569" cy="320516"/>
              </a:xfrm>
              <a:custGeom>
                <a:avLst/>
                <a:gdLst>
                  <a:gd name="connsiteX0" fmla="*/ 7920 w 173569"/>
                  <a:gd name="connsiteY0" fmla="*/ 0 h 320516"/>
                  <a:gd name="connsiteX1" fmla="*/ 137555 w 173569"/>
                  <a:gd name="connsiteY1" fmla="*/ 234029 h 320516"/>
                  <a:gd name="connsiteX2" fmla="*/ 44210 w 173569"/>
                  <a:gd name="connsiteY2" fmla="*/ 78105 h 320516"/>
                  <a:gd name="connsiteX3" fmla="*/ 148985 w 173569"/>
                  <a:gd name="connsiteY3" fmla="*/ 229267 h 320516"/>
                  <a:gd name="connsiteX4" fmla="*/ 148985 w 173569"/>
                  <a:gd name="connsiteY4" fmla="*/ 229267 h 320516"/>
                  <a:gd name="connsiteX5" fmla="*/ 123839 w 173569"/>
                  <a:gd name="connsiteY5" fmla="*/ 307753 h 320516"/>
                  <a:gd name="connsiteX6" fmla="*/ 136984 w 173569"/>
                  <a:gd name="connsiteY6" fmla="*/ 320516 h 320516"/>
                  <a:gd name="connsiteX7" fmla="*/ 158320 w 173569"/>
                  <a:gd name="connsiteY7" fmla="*/ 223647 h 320516"/>
                  <a:gd name="connsiteX8" fmla="*/ 158320 w 173569"/>
                  <a:gd name="connsiteY8" fmla="*/ 223647 h 320516"/>
                  <a:gd name="connsiteX9" fmla="*/ 7920 w 173569"/>
                  <a:gd name="connsiteY9" fmla="*/ 0 h 320516"/>
                  <a:gd name="connsiteX10" fmla="*/ 157558 w 173569"/>
                  <a:gd name="connsiteY10" fmla="*/ 221456 h 320516"/>
                  <a:gd name="connsiteX11" fmla="*/ 158034 w 173569"/>
                  <a:gd name="connsiteY11" fmla="*/ 222409 h 320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3569" h="320516">
                    <a:moveTo>
                      <a:pt x="7920" y="0"/>
                    </a:moveTo>
                    <a:cubicBezTo>
                      <a:pt x="681" y="62960"/>
                      <a:pt x="-34847" y="276225"/>
                      <a:pt x="137555" y="234029"/>
                    </a:cubicBezTo>
                    <a:cubicBezTo>
                      <a:pt x="124887" y="225838"/>
                      <a:pt x="49830" y="172784"/>
                      <a:pt x="44210" y="78105"/>
                    </a:cubicBezTo>
                    <a:cubicBezTo>
                      <a:pt x="48973" y="79915"/>
                      <a:pt x="63260" y="175450"/>
                      <a:pt x="148985" y="229267"/>
                    </a:cubicBezTo>
                    <a:lnTo>
                      <a:pt x="148985" y="229267"/>
                    </a:lnTo>
                    <a:cubicBezTo>
                      <a:pt x="175465" y="294418"/>
                      <a:pt x="126602" y="308420"/>
                      <a:pt x="123839" y="307753"/>
                    </a:cubicBezTo>
                    <a:cubicBezTo>
                      <a:pt x="121077" y="307086"/>
                      <a:pt x="136984" y="320516"/>
                      <a:pt x="136984" y="320516"/>
                    </a:cubicBezTo>
                    <a:cubicBezTo>
                      <a:pt x="182513" y="282416"/>
                      <a:pt x="166511" y="239268"/>
                      <a:pt x="158320" y="223647"/>
                    </a:cubicBezTo>
                    <a:lnTo>
                      <a:pt x="158320" y="223647"/>
                    </a:lnTo>
                    <a:cubicBezTo>
                      <a:pt x="207659" y="115157"/>
                      <a:pt x="131936" y="68294"/>
                      <a:pt x="7920" y="0"/>
                    </a:cubicBezTo>
                    <a:close/>
                    <a:moveTo>
                      <a:pt x="157558" y="221456"/>
                    </a:moveTo>
                    <a:cubicBezTo>
                      <a:pt x="158034" y="220790"/>
                      <a:pt x="158034" y="221456"/>
                      <a:pt x="158034" y="2224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FEF332FB-7E6B-6941-8261-FF88957362E2}"/>
              </a:ext>
            </a:extLst>
          </p:cNvPr>
          <p:cNvGrpSpPr/>
          <p:nvPr/>
        </p:nvGrpSpPr>
        <p:grpSpPr>
          <a:xfrm>
            <a:off x="553512" y="5258706"/>
            <a:ext cx="9136399" cy="648000"/>
            <a:chOff x="812819" y="5244800"/>
            <a:chExt cx="9136399" cy="648000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18C7AB3-BC48-0344-9B5A-520F6612EF6C}"/>
                </a:ext>
              </a:extLst>
            </p:cNvPr>
            <p:cNvSpPr/>
            <p:nvPr/>
          </p:nvSpPr>
          <p:spPr>
            <a:xfrm>
              <a:off x="1342935" y="5244800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Mayor rendimiento y calidad (PH. Calibre, etc).</a:t>
              </a:r>
            </a:p>
          </p:txBody>
        </p:sp>
        <p:sp>
          <p:nvSpPr>
            <p:cNvPr id="16" name="Grafik 95">
              <a:extLst>
                <a:ext uri="{FF2B5EF4-FFF2-40B4-BE49-F238E27FC236}">
                  <a16:creationId xmlns:a16="http://schemas.microsoft.com/office/drawing/2014/main" id="{F2572DBF-7882-6F4E-B575-07EC4BD4666E}"/>
                </a:ext>
              </a:extLst>
            </p:cNvPr>
            <p:cNvSpPr/>
            <p:nvPr/>
          </p:nvSpPr>
          <p:spPr>
            <a:xfrm>
              <a:off x="812819" y="5340334"/>
              <a:ext cx="578983" cy="417618"/>
            </a:xfrm>
            <a:custGeom>
              <a:avLst/>
              <a:gdLst>
                <a:gd name="connsiteX0" fmla="*/ 428625 w 493394"/>
                <a:gd name="connsiteY0" fmla="*/ 102584 h 355883"/>
                <a:gd name="connsiteX1" fmla="*/ 320802 w 493394"/>
                <a:gd name="connsiteY1" fmla="*/ 310134 h 355883"/>
                <a:gd name="connsiteX2" fmla="*/ 0 w 493394"/>
                <a:gd name="connsiteY2" fmla="*/ 295275 h 355883"/>
                <a:gd name="connsiteX3" fmla="*/ 351473 w 493394"/>
                <a:gd name="connsiteY3" fmla="*/ 101632 h 355883"/>
                <a:gd name="connsiteX4" fmla="*/ 334042 w 493394"/>
                <a:gd name="connsiteY4" fmla="*/ 119444 h 355883"/>
                <a:gd name="connsiteX5" fmla="*/ 316516 w 493394"/>
                <a:gd name="connsiteY5" fmla="*/ 136398 h 355883"/>
                <a:gd name="connsiteX6" fmla="*/ 286226 w 493394"/>
                <a:gd name="connsiteY6" fmla="*/ 105728 h 355883"/>
                <a:gd name="connsiteX7" fmla="*/ 314325 w 493394"/>
                <a:gd name="connsiteY7" fmla="*/ 77153 h 355883"/>
                <a:gd name="connsiteX8" fmla="*/ 359093 w 493394"/>
                <a:gd name="connsiteY8" fmla="*/ 31623 h 355883"/>
                <a:gd name="connsiteX9" fmla="*/ 389382 w 493394"/>
                <a:gd name="connsiteY9" fmla="*/ 762 h 355883"/>
                <a:gd name="connsiteX10" fmla="*/ 389382 w 493394"/>
                <a:gd name="connsiteY10" fmla="*/ 0 h 355883"/>
                <a:gd name="connsiteX11" fmla="*/ 493395 w 493394"/>
                <a:gd name="connsiteY11" fmla="*/ 105728 h 355883"/>
                <a:gd name="connsiteX12" fmla="*/ 463010 w 493394"/>
                <a:gd name="connsiteY12" fmla="*/ 137351 h 35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3394" h="355883">
                  <a:moveTo>
                    <a:pt x="428625" y="102584"/>
                  </a:moveTo>
                  <a:cubicBezTo>
                    <a:pt x="424815" y="139637"/>
                    <a:pt x="405098" y="249174"/>
                    <a:pt x="320802" y="310134"/>
                  </a:cubicBezTo>
                  <a:cubicBezTo>
                    <a:pt x="217837" y="384239"/>
                    <a:pt x="75152" y="360331"/>
                    <a:pt x="0" y="295275"/>
                  </a:cubicBezTo>
                  <a:cubicBezTo>
                    <a:pt x="0" y="295275"/>
                    <a:pt x="283178" y="445008"/>
                    <a:pt x="351473" y="101632"/>
                  </a:cubicBezTo>
                  <a:lnTo>
                    <a:pt x="334042" y="119444"/>
                  </a:lnTo>
                  <a:lnTo>
                    <a:pt x="316516" y="136398"/>
                  </a:lnTo>
                  <a:lnTo>
                    <a:pt x="286226" y="105728"/>
                  </a:lnTo>
                  <a:lnTo>
                    <a:pt x="314325" y="77153"/>
                  </a:lnTo>
                  <a:lnTo>
                    <a:pt x="359093" y="31623"/>
                  </a:lnTo>
                  <a:lnTo>
                    <a:pt x="389382" y="762"/>
                  </a:lnTo>
                  <a:lnTo>
                    <a:pt x="389382" y="0"/>
                  </a:lnTo>
                  <a:lnTo>
                    <a:pt x="493395" y="105728"/>
                  </a:lnTo>
                  <a:lnTo>
                    <a:pt x="463010" y="13735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2D1BFE0-9F8D-0340-BE34-10ADAB4B6B12}"/>
              </a:ext>
            </a:extLst>
          </p:cNvPr>
          <p:cNvGrpSpPr/>
          <p:nvPr/>
        </p:nvGrpSpPr>
        <p:grpSpPr>
          <a:xfrm>
            <a:off x="589055" y="2908407"/>
            <a:ext cx="9100856" cy="821701"/>
            <a:chOff x="848362" y="2894501"/>
            <a:chExt cx="9100856" cy="82170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6CA27E1-09D6-B645-986D-0E8366BA4080}"/>
                </a:ext>
              </a:extLst>
            </p:cNvPr>
            <p:cNvSpPr/>
            <p:nvPr/>
          </p:nvSpPr>
          <p:spPr>
            <a:xfrm>
              <a:off x="1342935" y="2894501"/>
              <a:ext cx="8606283" cy="8217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combinación de 3 sitios de acción lo posiciona como una gran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herramienta para el manejo anti resistencia (en todas las etapas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desarrollo del hongo estamos trabajando con dos sitios de acción).</a:t>
              </a:r>
            </a:p>
          </p:txBody>
        </p:sp>
        <p:sp>
          <p:nvSpPr>
            <p:cNvPr id="17" name="Grafik 1859">
              <a:extLst>
                <a:ext uri="{FF2B5EF4-FFF2-40B4-BE49-F238E27FC236}">
                  <a16:creationId xmlns:a16="http://schemas.microsoft.com/office/drawing/2014/main" id="{62FE2A11-42B0-054A-A921-52D8C1CB2C54}"/>
                </a:ext>
              </a:extLst>
            </p:cNvPr>
            <p:cNvSpPr/>
            <p:nvPr/>
          </p:nvSpPr>
          <p:spPr>
            <a:xfrm>
              <a:off x="848362" y="3093458"/>
              <a:ext cx="507896" cy="428954"/>
            </a:xfrm>
            <a:custGeom>
              <a:avLst/>
              <a:gdLst>
                <a:gd name="connsiteX0" fmla="*/ 189929 w 432816"/>
                <a:gd name="connsiteY0" fmla="*/ 351923 h 365543"/>
                <a:gd name="connsiteX1" fmla="*/ 197834 w 432816"/>
                <a:gd name="connsiteY1" fmla="*/ 354304 h 365543"/>
                <a:gd name="connsiteX2" fmla="*/ 189929 w 432816"/>
                <a:gd name="connsiteY2" fmla="*/ 357542 h 365543"/>
                <a:gd name="connsiteX3" fmla="*/ 144780 w 432816"/>
                <a:gd name="connsiteY3" fmla="*/ 365543 h 365543"/>
                <a:gd name="connsiteX4" fmla="*/ 140018 w 432816"/>
                <a:gd name="connsiteY4" fmla="*/ 365543 h 365543"/>
                <a:gd name="connsiteX5" fmla="*/ 95250 w 432816"/>
                <a:gd name="connsiteY5" fmla="*/ 345446 h 365543"/>
                <a:gd name="connsiteX6" fmla="*/ 95250 w 432816"/>
                <a:gd name="connsiteY6" fmla="*/ 344684 h 365543"/>
                <a:gd name="connsiteX7" fmla="*/ 69628 w 432816"/>
                <a:gd name="connsiteY7" fmla="*/ 319728 h 365543"/>
                <a:gd name="connsiteX8" fmla="*/ 88678 w 432816"/>
                <a:gd name="connsiteY8" fmla="*/ 330206 h 365543"/>
                <a:gd name="connsiteX9" fmla="*/ 124968 w 432816"/>
                <a:gd name="connsiteY9" fmla="*/ 343064 h 365543"/>
                <a:gd name="connsiteX10" fmla="*/ 105918 w 432816"/>
                <a:gd name="connsiteY10" fmla="*/ 318966 h 365543"/>
                <a:gd name="connsiteX11" fmla="*/ 98012 w 432816"/>
                <a:gd name="connsiteY11" fmla="*/ 306107 h 365543"/>
                <a:gd name="connsiteX12" fmla="*/ 111443 w 432816"/>
                <a:gd name="connsiteY12" fmla="*/ 314966 h 365543"/>
                <a:gd name="connsiteX13" fmla="*/ 113062 w 432816"/>
                <a:gd name="connsiteY13" fmla="*/ 316585 h 365543"/>
                <a:gd name="connsiteX14" fmla="*/ 149543 w 432816"/>
                <a:gd name="connsiteY14" fmla="*/ 332587 h 365543"/>
                <a:gd name="connsiteX15" fmla="*/ 150305 w 432816"/>
                <a:gd name="connsiteY15" fmla="*/ 332587 h 365543"/>
                <a:gd name="connsiteX16" fmla="*/ 189929 w 432816"/>
                <a:gd name="connsiteY16" fmla="*/ 351637 h 365543"/>
                <a:gd name="connsiteX17" fmla="*/ 106775 w 432816"/>
                <a:gd name="connsiteY17" fmla="*/ 329158 h 365543"/>
                <a:gd name="connsiteX18" fmla="*/ 102108 w 432816"/>
                <a:gd name="connsiteY18" fmla="*/ 321919 h 365543"/>
                <a:gd name="connsiteX19" fmla="*/ 79915 w 432816"/>
                <a:gd name="connsiteY19" fmla="*/ 283247 h 365543"/>
                <a:gd name="connsiteX20" fmla="*/ 79153 w 432816"/>
                <a:gd name="connsiteY20" fmla="*/ 282485 h 365543"/>
                <a:gd name="connsiteX21" fmla="*/ 58579 w 432816"/>
                <a:gd name="connsiteY21" fmla="*/ 247814 h 365543"/>
                <a:gd name="connsiteX22" fmla="*/ 45911 w 432816"/>
                <a:gd name="connsiteY22" fmla="*/ 234479 h 365543"/>
                <a:gd name="connsiteX23" fmla="*/ 47435 w 432816"/>
                <a:gd name="connsiteY23" fmla="*/ 244004 h 365543"/>
                <a:gd name="connsiteX24" fmla="*/ 56960 w 432816"/>
                <a:gd name="connsiteY24" fmla="*/ 280199 h 365543"/>
                <a:gd name="connsiteX25" fmla="*/ 34004 w 432816"/>
                <a:gd name="connsiteY25" fmla="*/ 260197 h 365543"/>
                <a:gd name="connsiteX26" fmla="*/ 21336 w 432816"/>
                <a:gd name="connsiteY26" fmla="*/ 246576 h 365543"/>
                <a:gd name="connsiteX27" fmla="*/ 28575 w 432816"/>
                <a:gd name="connsiteY27" fmla="*/ 263435 h 365543"/>
                <a:gd name="connsiteX28" fmla="*/ 53816 w 432816"/>
                <a:gd name="connsiteY28" fmla="*/ 304964 h 365543"/>
                <a:gd name="connsiteX29" fmla="*/ 54578 w 432816"/>
                <a:gd name="connsiteY29" fmla="*/ 305726 h 365543"/>
                <a:gd name="connsiteX30" fmla="*/ 98870 w 432816"/>
                <a:gd name="connsiteY30" fmla="*/ 327443 h 365543"/>
                <a:gd name="connsiteX31" fmla="*/ 39529 w 432816"/>
                <a:gd name="connsiteY31" fmla="*/ 257339 h 365543"/>
                <a:gd name="connsiteX32" fmla="*/ 46673 w 432816"/>
                <a:gd name="connsiteY32" fmla="*/ 262102 h 365543"/>
                <a:gd name="connsiteX33" fmla="*/ 44291 w 432816"/>
                <a:gd name="connsiteY33" fmla="*/ 254101 h 365543"/>
                <a:gd name="connsiteX34" fmla="*/ 38767 w 432816"/>
                <a:gd name="connsiteY34" fmla="*/ 209714 h 365543"/>
                <a:gd name="connsiteX35" fmla="*/ 38767 w 432816"/>
                <a:gd name="connsiteY35" fmla="*/ 208762 h 365543"/>
                <a:gd name="connsiteX36" fmla="*/ 33242 w 432816"/>
                <a:gd name="connsiteY36" fmla="*/ 167804 h 365543"/>
                <a:gd name="connsiteX37" fmla="*/ 29242 w 432816"/>
                <a:gd name="connsiteY37" fmla="*/ 147611 h 365543"/>
                <a:gd name="connsiteX38" fmla="*/ 26099 w 432816"/>
                <a:gd name="connsiteY38" fmla="*/ 161327 h 365543"/>
                <a:gd name="connsiteX39" fmla="*/ 20574 w 432816"/>
                <a:gd name="connsiteY39" fmla="*/ 197522 h 365543"/>
                <a:gd name="connsiteX40" fmla="*/ 5525 w 432816"/>
                <a:gd name="connsiteY40" fmla="*/ 166185 h 365543"/>
                <a:gd name="connsiteX41" fmla="*/ 0 w 432816"/>
                <a:gd name="connsiteY41" fmla="*/ 148469 h 365543"/>
                <a:gd name="connsiteX42" fmla="*/ 0 w 432816"/>
                <a:gd name="connsiteY42" fmla="*/ 168566 h 365543"/>
                <a:gd name="connsiteX43" fmla="*/ 7144 w 432816"/>
                <a:gd name="connsiteY43" fmla="*/ 218382 h 365543"/>
                <a:gd name="connsiteX44" fmla="*/ 7144 w 432816"/>
                <a:gd name="connsiteY44" fmla="*/ 218382 h 365543"/>
                <a:gd name="connsiteX45" fmla="*/ 39529 w 432816"/>
                <a:gd name="connsiteY45" fmla="*/ 257339 h 365543"/>
                <a:gd name="connsiteX46" fmla="*/ 11906 w 432816"/>
                <a:gd name="connsiteY46" fmla="*/ 164852 h 365543"/>
                <a:gd name="connsiteX47" fmla="*/ 15050 w 432816"/>
                <a:gd name="connsiteY47" fmla="*/ 172853 h 365543"/>
                <a:gd name="connsiteX48" fmla="*/ 17431 w 432816"/>
                <a:gd name="connsiteY48" fmla="*/ 164852 h 365543"/>
                <a:gd name="connsiteX49" fmla="*/ 33242 w 432816"/>
                <a:gd name="connsiteY49" fmla="*/ 123989 h 365543"/>
                <a:gd name="connsiteX50" fmla="*/ 34766 w 432816"/>
                <a:gd name="connsiteY50" fmla="*/ 122370 h 365543"/>
                <a:gd name="connsiteX51" fmla="*/ 34766 w 432816"/>
                <a:gd name="connsiteY51" fmla="*/ 121132 h 365543"/>
                <a:gd name="connsiteX52" fmla="*/ 37148 w 432816"/>
                <a:gd name="connsiteY52" fmla="*/ 109892 h 365543"/>
                <a:gd name="connsiteX53" fmla="*/ 37148 w 432816"/>
                <a:gd name="connsiteY53" fmla="*/ 109035 h 365543"/>
                <a:gd name="connsiteX54" fmla="*/ 37148 w 432816"/>
                <a:gd name="connsiteY54" fmla="*/ 109035 h 365543"/>
                <a:gd name="connsiteX55" fmla="*/ 38100 w 432816"/>
                <a:gd name="connsiteY55" fmla="*/ 87318 h 365543"/>
                <a:gd name="connsiteX56" fmla="*/ 40386 w 432816"/>
                <a:gd name="connsiteY56" fmla="*/ 63982 h 365543"/>
                <a:gd name="connsiteX57" fmla="*/ 41148 w 432816"/>
                <a:gd name="connsiteY57" fmla="*/ 55981 h 365543"/>
                <a:gd name="connsiteX58" fmla="*/ 34766 w 432816"/>
                <a:gd name="connsiteY58" fmla="*/ 60839 h 365543"/>
                <a:gd name="connsiteX59" fmla="*/ 4763 w 432816"/>
                <a:gd name="connsiteY59" fmla="*/ 101034 h 365543"/>
                <a:gd name="connsiteX60" fmla="*/ 1619 w 432816"/>
                <a:gd name="connsiteY60" fmla="*/ 122751 h 365543"/>
                <a:gd name="connsiteX61" fmla="*/ 1619 w 432816"/>
                <a:gd name="connsiteY61" fmla="*/ 122751 h 365543"/>
                <a:gd name="connsiteX62" fmla="*/ 11906 w 432816"/>
                <a:gd name="connsiteY62" fmla="*/ 164566 h 365543"/>
                <a:gd name="connsiteX63" fmla="*/ 271367 w 432816"/>
                <a:gd name="connsiteY63" fmla="*/ 343064 h 365543"/>
                <a:gd name="connsiteX64" fmla="*/ 289560 w 432816"/>
                <a:gd name="connsiteY64" fmla="*/ 318966 h 365543"/>
                <a:gd name="connsiteX65" fmla="*/ 298323 w 432816"/>
                <a:gd name="connsiteY65" fmla="*/ 306107 h 365543"/>
                <a:gd name="connsiteX66" fmla="*/ 284798 w 432816"/>
                <a:gd name="connsiteY66" fmla="*/ 314966 h 365543"/>
                <a:gd name="connsiteX67" fmla="*/ 283274 w 432816"/>
                <a:gd name="connsiteY67" fmla="*/ 316585 h 365543"/>
                <a:gd name="connsiteX68" fmla="*/ 246888 w 432816"/>
                <a:gd name="connsiteY68" fmla="*/ 332587 h 365543"/>
                <a:gd name="connsiteX69" fmla="*/ 246031 w 432816"/>
                <a:gd name="connsiteY69" fmla="*/ 332587 h 365543"/>
                <a:gd name="connsiteX70" fmla="*/ 205740 w 432816"/>
                <a:gd name="connsiteY70" fmla="*/ 351637 h 365543"/>
                <a:gd name="connsiteX71" fmla="*/ 197834 w 432816"/>
                <a:gd name="connsiteY71" fmla="*/ 354018 h 365543"/>
                <a:gd name="connsiteX72" fmla="*/ 205740 w 432816"/>
                <a:gd name="connsiteY72" fmla="*/ 357257 h 365543"/>
                <a:gd name="connsiteX73" fmla="*/ 251651 w 432816"/>
                <a:gd name="connsiteY73" fmla="*/ 365258 h 365543"/>
                <a:gd name="connsiteX74" fmla="*/ 255556 w 432816"/>
                <a:gd name="connsiteY74" fmla="*/ 365258 h 365543"/>
                <a:gd name="connsiteX75" fmla="*/ 300704 w 432816"/>
                <a:gd name="connsiteY75" fmla="*/ 345160 h 365543"/>
                <a:gd name="connsiteX76" fmla="*/ 301466 w 432816"/>
                <a:gd name="connsiteY76" fmla="*/ 344398 h 365543"/>
                <a:gd name="connsiteX77" fmla="*/ 325946 w 432816"/>
                <a:gd name="connsiteY77" fmla="*/ 319442 h 365543"/>
                <a:gd name="connsiteX78" fmla="*/ 307753 w 432816"/>
                <a:gd name="connsiteY78" fmla="*/ 329920 h 365543"/>
                <a:gd name="connsiteX79" fmla="*/ 271367 w 432816"/>
                <a:gd name="connsiteY79" fmla="*/ 343064 h 365543"/>
                <a:gd name="connsiteX80" fmla="*/ 338614 w 432816"/>
                <a:gd name="connsiteY80" fmla="*/ 280390 h 365543"/>
                <a:gd name="connsiteX81" fmla="*/ 348901 w 432816"/>
                <a:gd name="connsiteY81" fmla="*/ 244195 h 365543"/>
                <a:gd name="connsiteX82" fmla="*/ 350520 w 432816"/>
                <a:gd name="connsiteY82" fmla="*/ 234670 h 365543"/>
                <a:gd name="connsiteX83" fmla="*/ 337852 w 432816"/>
                <a:gd name="connsiteY83" fmla="*/ 247814 h 365543"/>
                <a:gd name="connsiteX84" fmla="*/ 316516 w 432816"/>
                <a:gd name="connsiteY84" fmla="*/ 282390 h 365543"/>
                <a:gd name="connsiteX85" fmla="*/ 315659 w 432816"/>
                <a:gd name="connsiteY85" fmla="*/ 283152 h 365543"/>
                <a:gd name="connsiteX86" fmla="*/ 293561 w 432816"/>
                <a:gd name="connsiteY86" fmla="*/ 321824 h 365543"/>
                <a:gd name="connsiteX87" fmla="*/ 288798 w 432816"/>
                <a:gd name="connsiteY87" fmla="*/ 329063 h 365543"/>
                <a:gd name="connsiteX88" fmla="*/ 297466 w 432816"/>
                <a:gd name="connsiteY88" fmla="*/ 326586 h 365543"/>
                <a:gd name="connsiteX89" fmla="*/ 341757 w 432816"/>
                <a:gd name="connsiteY89" fmla="*/ 304964 h 365543"/>
                <a:gd name="connsiteX90" fmla="*/ 342900 w 432816"/>
                <a:gd name="connsiteY90" fmla="*/ 304964 h 365543"/>
                <a:gd name="connsiteX91" fmla="*/ 367379 w 432816"/>
                <a:gd name="connsiteY91" fmla="*/ 263912 h 365543"/>
                <a:gd name="connsiteX92" fmla="*/ 375285 w 432816"/>
                <a:gd name="connsiteY92" fmla="*/ 247052 h 365543"/>
                <a:gd name="connsiteX93" fmla="*/ 361950 w 432816"/>
                <a:gd name="connsiteY93" fmla="*/ 260197 h 365543"/>
                <a:gd name="connsiteX94" fmla="*/ 338233 w 432816"/>
                <a:gd name="connsiteY94" fmla="*/ 280390 h 365543"/>
                <a:gd name="connsiteX95" fmla="*/ 389668 w 432816"/>
                <a:gd name="connsiteY95" fmla="*/ 166090 h 365543"/>
                <a:gd name="connsiteX96" fmla="*/ 375476 w 432816"/>
                <a:gd name="connsiteY96" fmla="*/ 197427 h 365543"/>
                <a:gd name="connsiteX97" fmla="*/ 369856 w 432816"/>
                <a:gd name="connsiteY97" fmla="*/ 161232 h 365543"/>
                <a:gd name="connsiteX98" fmla="*/ 366713 w 432816"/>
                <a:gd name="connsiteY98" fmla="*/ 147516 h 365543"/>
                <a:gd name="connsiteX99" fmla="*/ 362807 w 432816"/>
                <a:gd name="connsiteY99" fmla="*/ 167709 h 365543"/>
                <a:gd name="connsiteX100" fmla="*/ 356426 w 432816"/>
                <a:gd name="connsiteY100" fmla="*/ 208667 h 365543"/>
                <a:gd name="connsiteX101" fmla="*/ 356426 w 432816"/>
                <a:gd name="connsiteY101" fmla="*/ 209714 h 365543"/>
                <a:gd name="connsiteX102" fmla="*/ 350901 w 432816"/>
                <a:gd name="connsiteY102" fmla="*/ 253910 h 365543"/>
                <a:gd name="connsiteX103" fmla="*/ 349282 w 432816"/>
                <a:gd name="connsiteY103" fmla="*/ 261911 h 365543"/>
                <a:gd name="connsiteX104" fmla="*/ 355664 w 432816"/>
                <a:gd name="connsiteY104" fmla="*/ 257149 h 365543"/>
                <a:gd name="connsiteX105" fmla="*/ 388144 w 432816"/>
                <a:gd name="connsiteY105" fmla="*/ 218477 h 365543"/>
                <a:gd name="connsiteX106" fmla="*/ 388906 w 432816"/>
                <a:gd name="connsiteY106" fmla="*/ 218477 h 365543"/>
                <a:gd name="connsiteX107" fmla="*/ 396050 w 432816"/>
                <a:gd name="connsiteY107" fmla="*/ 168662 h 365543"/>
                <a:gd name="connsiteX108" fmla="*/ 396050 w 432816"/>
                <a:gd name="connsiteY108" fmla="*/ 148469 h 365543"/>
                <a:gd name="connsiteX109" fmla="*/ 358045 w 432816"/>
                <a:gd name="connsiteY109" fmla="*/ 108940 h 365543"/>
                <a:gd name="connsiteX110" fmla="*/ 358045 w 432816"/>
                <a:gd name="connsiteY110" fmla="*/ 109797 h 365543"/>
                <a:gd name="connsiteX111" fmla="*/ 360426 w 432816"/>
                <a:gd name="connsiteY111" fmla="*/ 121037 h 365543"/>
                <a:gd name="connsiteX112" fmla="*/ 360426 w 432816"/>
                <a:gd name="connsiteY112" fmla="*/ 121799 h 365543"/>
                <a:gd name="connsiteX113" fmla="*/ 361950 w 432816"/>
                <a:gd name="connsiteY113" fmla="*/ 123989 h 365543"/>
                <a:gd name="connsiteX114" fmla="*/ 377857 w 432816"/>
                <a:gd name="connsiteY114" fmla="*/ 165042 h 365543"/>
                <a:gd name="connsiteX115" fmla="*/ 380143 w 432816"/>
                <a:gd name="connsiteY115" fmla="*/ 173043 h 365543"/>
                <a:gd name="connsiteX116" fmla="*/ 384143 w 432816"/>
                <a:gd name="connsiteY116" fmla="*/ 165042 h 365543"/>
                <a:gd name="connsiteX117" fmla="*/ 393668 w 432816"/>
                <a:gd name="connsiteY117" fmla="*/ 123227 h 365543"/>
                <a:gd name="connsiteX118" fmla="*/ 393668 w 432816"/>
                <a:gd name="connsiteY118" fmla="*/ 123227 h 365543"/>
                <a:gd name="connsiteX119" fmla="*/ 390525 w 432816"/>
                <a:gd name="connsiteY119" fmla="*/ 101034 h 365543"/>
                <a:gd name="connsiteX120" fmla="*/ 360521 w 432816"/>
                <a:gd name="connsiteY120" fmla="*/ 60839 h 365543"/>
                <a:gd name="connsiteX121" fmla="*/ 354140 w 432816"/>
                <a:gd name="connsiteY121" fmla="*/ 55981 h 365543"/>
                <a:gd name="connsiteX122" fmla="*/ 355759 w 432816"/>
                <a:gd name="connsiteY122" fmla="*/ 63982 h 365543"/>
                <a:gd name="connsiteX123" fmla="*/ 358140 w 432816"/>
                <a:gd name="connsiteY123" fmla="*/ 87318 h 365543"/>
                <a:gd name="connsiteX124" fmla="*/ 358140 w 432816"/>
                <a:gd name="connsiteY124" fmla="*/ 109035 h 365543"/>
                <a:gd name="connsiteX125" fmla="*/ 432816 w 432816"/>
                <a:gd name="connsiteY125" fmla="*/ 6165 h 365543"/>
                <a:gd name="connsiteX126" fmla="*/ 429578 w 432816"/>
                <a:gd name="connsiteY126" fmla="*/ 1307 h 365543"/>
                <a:gd name="connsiteX127" fmla="*/ 424910 w 432816"/>
                <a:gd name="connsiteY127" fmla="*/ 164 h 365543"/>
                <a:gd name="connsiteX128" fmla="*/ 165354 w 432816"/>
                <a:gd name="connsiteY128" fmla="*/ 190664 h 365543"/>
                <a:gd name="connsiteX129" fmla="*/ 117729 w 432816"/>
                <a:gd name="connsiteY129" fmla="*/ 160946 h 365543"/>
                <a:gd name="connsiteX130" fmla="*/ 108966 w 432816"/>
                <a:gd name="connsiteY130" fmla="*/ 162470 h 365543"/>
                <a:gd name="connsiteX131" fmla="*/ 94202 w 432816"/>
                <a:gd name="connsiteY131" fmla="*/ 186283 h 365543"/>
                <a:gd name="connsiteX132" fmla="*/ 93345 w 432816"/>
                <a:gd name="connsiteY132" fmla="*/ 191045 h 365543"/>
                <a:gd name="connsiteX133" fmla="*/ 96488 w 432816"/>
                <a:gd name="connsiteY133" fmla="*/ 195141 h 365543"/>
                <a:gd name="connsiteX134" fmla="*/ 174022 w 432816"/>
                <a:gd name="connsiteY134" fmla="*/ 244957 h 365543"/>
                <a:gd name="connsiteX135" fmla="*/ 177260 w 432816"/>
                <a:gd name="connsiteY135" fmla="*/ 245719 h 365543"/>
                <a:gd name="connsiteX136" fmla="*/ 182785 w 432816"/>
                <a:gd name="connsiteY136" fmla="*/ 242576 h 365543"/>
                <a:gd name="connsiteX137" fmla="*/ 198596 w 432816"/>
                <a:gd name="connsiteY137" fmla="*/ 216001 h 365543"/>
                <a:gd name="connsiteX138" fmla="*/ 240506 w 432816"/>
                <a:gd name="connsiteY138" fmla="*/ 152564 h 365543"/>
                <a:gd name="connsiteX139" fmla="*/ 428625 w 432816"/>
                <a:gd name="connsiteY139" fmla="*/ 13404 h 365543"/>
                <a:gd name="connsiteX140" fmla="*/ 432626 w 432816"/>
                <a:gd name="connsiteY140" fmla="*/ 6927 h 3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432816" h="365543">
                  <a:moveTo>
                    <a:pt x="189929" y="351923"/>
                  </a:moveTo>
                  <a:lnTo>
                    <a:pt x="197834" y="354304"/>
                  </a:lnTo>
                  <a:lnTo>
                    <a:pt x="189929" y="357542"/>
                  </a:lnTo>
                  <a:cubicBezTo>
                    <a:pt x="175460" y="362817"/>
                    <a:pt x="160181" y="365524"/>
                    <a:pt x="144780" y="365543"/>
                  </a:cubicBezTo>
                  <a:lnTo>
                    <a:pt x="140018" y="365543"/>
                  </a:lnTo>
                  <a:cubicBezTo>
                    <a:pt x="124270" y="360860"/>
                    <a:pt x="109215" y="354101"/>
                    <a:pt x="95250" y="345446"/>
                  </a:cubicBezTo>
                  <a:lnTo>
                    <a:pt x="95250" y="344684"/>
                  </a:lnTo>
                  <a:lnTo>
                    <a:pt x="69628" y="319728"/>
                  </a:lnTo>
                  <a:lnTo>
                    <a:pt x="88678" y="330206"/>
                  </a:lnTo>
                  <a:cubicBezTo>
                    <a:pt x="99924" y="336594"/>
                    <a:pt x="112209" y="340947"/>
                    <a:pt x="124968" y="343064"/>
                  </a:cubicBezTo>
                  <a:cubicBezTo>
                    <a:pt x="117666" y="335832"/>
                    <a:pt x="111270" y="327740"/>
                    <a:pt x="105918" y="318966"/>
                  </a:cubicBezTo>
                  <a:lnTo>
                    <a:pt x="98012" y="306107"/>
                  </a:lnTo>
                  <a:lnTo>
                    <a:pt x="111443" y="314966"/>
                  </a:lnTo>
                  <a:cubicBezTo>
                    <a:pt x="111443" y="315728"/>
                    <a:pt x="112300" y="315728"/>
                    <a:pt x="113062" y="316585"/>
                  </a:cubicBezTo>
                  <a:cubicBezTo>
                    <a:pt x="124616" y="323206"/>
                    <a:pt x="136846" y="328571"/>
                    <a:pt x="149543" y="332587"/>
                  </a:cubicBezTo>
                  <a:lnTo>
                    <a:pt x="150305" y="332587"/>
                  </a:lnTo>
                  <a:cubicBezTo>
                    <a:pt x="162709" y="340489"/>
                    <a:pt x="176011" y="346884"/>
                    <a:pt x="189929" y="351637"/>
                  </a:cubicBezTo>
                  <a:moveTo>
                    <a:pt x="106775" y="329158"/>
                  </a:moveTo>
                  <a:lnTo>
                    <a:pt x="102108" y="321919"/>
                  </a:lnTo>
                  <a:cubicBezTo>
                    <a:pt x="93321" y="309877"/>
                    <a:pt x="85879" y="296909"/>
                    <a:pt x="79915" y="283247"/>
                  </a:cubicBezTo>
                  <a:lnTo>
                    <a:pt x="79153" y="282485"/>
                  </a:lnTo>
                  <a:cubicBezTo>
                    <a:pt x="71094" y="271685"/>
                    <a:pt x="64198" y="260063"/>
                    <a:pt x="58579" y="247814"/>
                  </a:cubicBezTo>
                  <a:lnTo>
                    <a:pt x="45911" y="234479"/>
                  </a:lnTo>
                  <a:lnTo>
                    <a:pt x="47435" y="244004"/>
                  </a:lnTo>
                  <a:cubicBezTo>
                    <a:pt x="49432" y="256349"/>
                    <a:pt x="52622" y="268471"/>
                    <a:pt x="56960" y="280199"/>
                  </a:cubicBezTo>
                  <a:cubicBezTo>
                    <a:pt x="48585" y="274410"/>
                    <a:pt x="40885" y="267701"/>
                    <a:pt x="34004" y="260197"/>
                  </a:cubicBezTo>
                  <a:lnTo>
                    <a:pt x="21336" y="246576"/>
                  </a:lnTo>
                  <a:lnTo>
                    <a:pt x="28575" y="263435"/>
                  </a:lnTo>
                  <a:cubicBezTo>
                    <a:pt x="35051" y="278367"/>
                    <a:pt x="43544" y="292340"/>
                    <a:pt x="53816" y="304964"/>
                  </a:cubicBezTo>
                  <a:lnTo>
                    <a:pt x="54578" y="305726"/>
                  </a:lnTo>
                  <a:cubicBezTo>
                    <a:pt x="67863" y="315657"/>
                    <a:pt x="82884" y="323022"/>
                    <a:pt x="98870" y="327443"/>
                  </a:cubicBezTo>
                  <a:close/>
                  <a:moveTo>
                    <a:pt x="39529" y="257339"/>
                  </a:moveTo>
                  <a:lnTo>
                    <a:pt x="46673" y="262102"/>
                  </a:lnTo>
                  <a:lnTo>
                    <a:pt x="44291" y="254101"/>
                  </a:lnTo>
                  <a:cubicBezTo>
                    <a:pt x="41185" y="239491"/>
                    <a:pt x="39336" y="224641"/>
                    <a:pt x="38767" y="209714"/>
                  </a:cubicBezTo>
                  <a:lnTo>
                    <a:pt x="38767" y="208762"/>
                  </a:lnTo>
                  <a:cubicBezTo>
                    <a:pt x="35331" y="195372"/>
                    <a:pt x="33477" y="181626"/>
                    <a:pt x="33242" y="167804"/>
                  </a:cubicBezTo>
                  <a:lnTo>
                    <a:pt x="29242" y="147611"/>
                  </a:lnTo>
                  <a:lnTo>
                    <a:pt x="26099" y="161327"/>
                  </a:lnTo>
                  <a:cubicBezTo>
                    <a:pt x="22853" y="173136"/>
                    <a:pt x="20999" y="185283"/>
                    <a:pt x="20574" y="197522"/>
                  </a:cubicBezTo>
                  <a:cubicBezTo>
                    <a:pt x="14041" y="187875"/>
                    <a:pt x="8969" y="177316"/>
                    <a:pt x="5525" y="166185"/>
                  </a:cubicBezTo>
                  <a:lnTo>
                    <a:pt x="0" y="148469"/>
                  </a:lnTo>
                  <a:lnTo>
                    <a:pt x="0" y="168566"/>
                  </a:lnTo>
                  <a:cubicBezTo>
                    <a:pt x="-25" y="185429"/>
                    <a:pt x="2381" y="202206"/>
                    <a:pt x="7144" y="218382"/>
                  </a:cubicBezTo>
                  <a:lnTo>
                    <a:pt x="7144" y="218382"/>
                  </a:lnTo>
                  <a:cubicBezTo>
                    <a:pt x="15551" y="233181"/>
                    <a:pt x="26515" y="246371"/>
                    <a:pt x="39529" y="257339"/>
                  </a:cubicBezTo>
                  <a:moveTo>
                    <a:pt x="11906" y="164852"/>
                  </a:moveTo>
                  <a:lnTo>
                    <a:pt x="15050" y="172853"/>
                  </a:lnTo>
                  <a:lnTo>
                    <a:pt x="17431" y="164852"/>
                  </a:lnTo>
                  <a:cubicBezTo>
                    <a:pt x="21268" y="150719"/>
                    <a:pt x="26567" y="137024"/>
                    <a:pt x="33242" y="123989"/>
                  </a:cubicBezTo>
                  <a:lnTo>
                    <a:pt x="34766" y="122370"/>
                  </a:lnTo>
                  <a:lnTo>
                    <a:pt x="34766" y="121132"/>
                  </a:lnTo>
                  <a:cubicBezTo>
                    <a:pt x="35624" y="116274"/>
                    <a:pt x="36386" y="113036"/>
                    <a:pt x="37148" y="109892"/>
                  </a:cubicBezTo>
                  <a:lnTo>
                    <a:pt x="37148" y="109035"/>
                  </a:lnTo>
                  <a:lnTo>
                    <a:pt x="37148" y="109035"/>
                  </a:lnTo>
                  <a:cubicBezTo>
                    <a:pt x="37053" y="101784"/>
                    <a:pt x="37371" y="94533"/>
                    <a:pt x="38100" y="87318"/>
                  </a:cubicBezTo>
                  <a:cubicBezTo>
                    <a:pt x="38180" y="79488"/>
                    <a:pt x="38945" y="71679"/>
                    <a:pt x="40386" y="63982"/>
                  </a:cubicBezTo>
                  <a:lnTo>
                    <a:pt x="41148" y="55981"/>
                  </a:lnTo>
                  <a:lnTo>
                    <a:pt x="34766" y="60839"/>
                  </a:lnTo>
                  <a:cubicBezTo>
                    <a:pt x="22235" y="72148"/>
                    <a:pt x="12041" y="85804"/>
                    <a:pt x="4763" y="101034"/>
                  </a:cubicBezTo>
                  <a:lnTo>
                    <a:pt x="1619" y="122751"/>
                  </a:lnTo>
                  <a:lnTo>
                    <a:pt x="1619" y="122751"/>
                  </a:lnTo>
                  <a:cubicBezTo>
                    <a:pt x="2622" y="137177"/>
                    <a:pt x="6102" y="151322"/>
                    <a:pt x="11906" y="164566"/>
                  </a:cubicBezTo>
                  <a:moveTo>
                    <a:pt x="271367" y="343064"/>
                  </a:moveTo>
                  <a:cubicBezTo>
                    <a:pt x="278178" y="335623"/>
                    <a:pt x="284269" y="327554"/>
                    <a:pt x="289560" y="318966"/>
                  </a:cubicBezTo>
                  <a:lnTo>
                    <a:pt x="298323" y="306107"/>
                  </a:lnTo>
                  <a:lnTo>
                    <a:pt x="284798" y="314966"/>
                  </a:lnTo>
                  <a:cubicBezTo>
                    <a:pt x="284036" y="315728"/>
                    <a:pt x="283274" y="315728"/>
                    <a:pt x="283274" y="316585"/>
                  </a:cubicBezTo>
                  <a:cubicBezTo>
                    <a:pt x="271672" y="323045"/>
                    <a:pt x="259490" y="328403"/>
                    <a:pt x="246888" y="332587"/>
                  </a:cubicBezTo>
                  <a:lnTo>
                    <a:pt x="246031" y="332587"/>
                  </a:lnTo>
                  <a:cubicBezTo>
                    <a:pt x="233295" y="340311"/>
                    <a:pt x="219792" y="346696"/>
                    <a:pt x="205740" y="351637"/>
                  </a:cubicBezTo>
                  <a:lnTo>
                    <a:pt x="197834" y="354018"/>
                  </a:lnTo>
                  <a:lnTo>
                    <a:pt x="205740" y="357257"/>
                  </a:lnTo>
                  <a:cubicBezTo>
                    <a:pt x="220455" y="362598"/>
                    <a:pt x="235996" y="365306"/>
                    <a:pt x="251651" y="365258"/>
                  </a:cubicBezTo>
                  <a:lnTo>
                    <a:pt x="255556" y="365258"/>
                  </a:lnTo>
                  <a:cubicBezTo>
                    <a:pt x="271426" y="360580"/>
                    <a:pt x="286608" y="353822"/>
                    <a:pt x="300704" y="345160"/>
                  </a:cubicBezTo>
                  <a:lnTo>
                    <a:pt x="301466" y="344398"/>
                  </a:lnTo>
                  <a:lnTo>
                    <a:pt x="325946" y="319442"/>
                  </a:lnTo>
                  <a:lnTo>
                    <a:pt x="307753" y="329920"/>
                  </a:lnTo>
                  <a:cubicBezTo>
                    <a:pt x="296451" y="336319"/>
                    <a:pt x="284149" y="340763"/>
                    <a:pt x="271367" y="343064"/>
                  </a:cubicBezTo>
                  <a:moveTo>
                    <a:pt x="338614" y="280390"/>
                  </a:moveTo>
                  <a:cubicBezTo>
                    <a:pt x="342818" y="268559"/>
                    <a:pt x="346254" y="256469"/>
                    <a:pt x="348901" y="244195"/>
                  </a:cubicBezTo>
                  <a:lnTo>
                    <a:pt x="350520" y="234670"/>
                  </a:lnTo>
                  <a:lnTo>
                    <a:pt x="337852" y="247814"/>
                  </a:lnTo>
                  <a:cubicBezTo>
                    <a:pt x="332248" y="260205"/>
                    <a:pt x="325078" y="271825"/>
                    <a:pt x="316516" y="282390"/>
                  </a:cubicBezTo>
                  <a:lnTo>
                    <a:pt x="315659" y="283152"/>
                  </a:lnTo>
                  <a:cubicBezTo>
                    <a:pt x="309732" y="296814"/>
                    <a:pt x="302322" y="309782"/>
                    <a:pt x="293561" y="321824"/>
                  </a:cubicBezTo>
                  <a:lnTo>
                    <a:pt x="288798" y="329063"/>
                  </a:lnTo>
                  <a:lnTo>
                    <a:pt x="297466" y="326586"/>
                  </a:lnTo>
                  <a:cubicBezTo>
                    <a:pt x="313338" y="321913"/>
                    <a:pt x="328310" y="314604"/>
                    <a:pt x="341757" y="304964"/>
                  </a:cubicBezTo>
                  <a:lnTo>
                    <a:pt x="342900" y="304964"/>
                  </a:lnTo>
                  <a:cubicBezTo>
                    <a:pt x="352894" y="292461"/>
                    <a:pt x="361131" y="278649"/>
                    <a:pt x="367379" y="263912"/>
                  </a:cubicBezTo>
                  <a:lnTo>
                    <a:pt x="375285" y="247052"/>
                  </a:lnTo>
                  <a:lnTo>
                    <a:pt x="361950" y="260197"/>
                  </a:lnTo>
                  <a:cubicBezTo>
                    <a:pt x="354648" y="267606"/>
                    <a:pt x="346712" y="274363"/>
                    <a:pt x="338233" y="280390"/>
                  </a:cubicBezTo>
                  <a:moveTo>
                    <a:pt x="389668" y="166090"/>
                  </a:moveTo>
                  <a:cubicBezTo>
                    <a:pt x="386217" y="177069"/>
                    <a:pt x="381451" y="187591"/>
                    <a:pt x="375476" y="197427"/>
                  </a:cubicBezTo>
                  <a:cubicBezTo>
                    <a:pt x="374599" y="185228"/>
                    <a:pt x="372719" y="173123"/>
                    <a:pt x="369856" y="161232"/>
                  </a:cubicBezTo>
                  <a:lnTo>
                    <a:pt x="366713" y="147516"/>
                  </a:lnTo>
                  <a:lnTo>
                    <a:pt x="362807" y="167709"/>
                  </a:lnTo>
                  <a:cubicBezTo>
                    <a:pt x="362288" y="181564"/>
                    <a:pt x="360146" y="195310"/>
                    <a:pt x="356426" y="208667"/>
                  </a:cubicBezTo>
                  <a:lnTo>
                    <a:pt x="356426" y="209714"/>
                  </a:lnTo>
                  <a:cubicBezTo>
                    <a:pt x="356274" y="224609"/>
                    <a:pt x="354421" y="239437"/>
                    <a:pt x="350901" y="253910"/>
                  </a:cubicBezTo>
                  <a:lnTo>
                    <a:pt x="349282" y="261911"/>
                  </a:lnTo>
                  <a:lnTo>
                    <a:pt x="355664" y="257149"/>
                  </a:lnTo>
                  <a:cubicBezTo>
                    <a:pt x="369091" y="246687"/>
                    <a:pt x="380159" y="233510"/>
                    <a:pt x="388144" y="218477"/>
                  </a:cubicBezTo>
                  <a:lnTo>
                    <a:pt x="388906" y="218477"/>
                  </a:lnTo>
                  <a:cubicBezTo>
                    <a:pt x="393669" y="202302"/>
                    <a:pt x="396075" y="185524"/>
                    <a:pt x="396050" y="168662"/>
                  </a:cubicBezTo>
                  <a:lnTo>
                    <a:pt x="396050" y="148469"/>
                  </a:lnTo>
                  <a:close/>
                  <a:moveTo>
                    <a:pt x="358045" y="108940"/>
                  </a:moveTo>
                  <a:lnTo>
                    <a:pt x="358045" y="109797"/>
                  </a:lnTo>
                  <a:cubicBezTo>
                    <a:pt x="358807" y="112940"/>
                    <a:pt x="359569" y="116179"/>
                    <a:pt x="360426" y="121037"/>
                  </a:cubicBezTo>
                  <a:lnTo>
                    <a:pt x="360426" y="121799"/>
                  </a:lnTo>
                  <a:lnTo>
                    <a:pt x="361950" y="123989"/>
                  </a:lnTo>
                  <a:cubicBezTo>
                    <a:pt x="369040" y="136912"/>
                    <a:pt x="374389" y="150716"/>
                    <a:pt x="377857" y="165042"/>
                  </a:cubicBezTo>
                  <a:lnTo>
                    <a:pt x="380143" y="173043"/>
                  </a:lnTo>
                  <a:lnTo>
                    <a:pt x="384143" y="165042"/>
                  </a:lnTo>
                  <a:cubicBezTo>
                    <a:pt x="389593" y="151721"/>
                    <a:pt x="392811" y="137594"/>
                    <a:pt x="393668" y="123227"/>
                  </a:cubicBezTo>
                  <a:lnTo>
                    <a:pt x="393668" y="123227"/>
                  </a:lnTo>
                  <a:lnTo>
                    <a:pt x="390525" y="101034"/>
                  </a:lnTo>
                  <a:cubicBezTo>
                    <a:pt x="383543" y="85627"/>
                    <a:pt x="373307" y="71914"/>
                    <a:pt x="360521" y="60839"/>
                  </a:cubicBezTo>
                  <a:lnTo>
                    <a:pt x="354140" y="55981"/>
                  </a:lnTo>
                  <a:lnTo>
                    <a:pt x="355759" y="63982"/>
                  </a:lnTo>
                  <a:cubicBezTo>
                    <a:pt x="356521" y="73507"/>
                    <a:pt x="357378" y="80079"/>
                    <a:pt x="358140" y="87318"/>
                  </a:cubicBezTo>
                  <a:lnTo>
                    <a:pt x="358140" y="109035"/>
                  </a:lnTo>
                  <a:close/>
                  <a:moveTo>
                    <a:pt x="432816" y="6165"/>
                  </a:moveTo>
                  <a:cubicBezTo>
                    <a:pt x="431959" y="3689"/>
                    <a:pt x="431197" y="2069"/>
                    <a:pt x="429578" y="1307"/>
                  </a:cubicBezTo>
                  <a:cubicBezTo>
                    <a:pt x="428315" y="163"/>
                    <a:pt x="426559" y="-267"/>
                    <a:pt x="424910" y="164"/>
                  </a:cubicBezTo>
                  <a:cubicBezTo>
                    <a:pt x="336233" y="23024"/>
                    <a:pt x="219932" y="75317"/>
                    <a:pt x="165354" y="190664"/>
                  </a:cubicBezTo>
                  <a:lnTo>
                    <a:pt x="117729" y="160946"/>
                  </a:lnTo>
                  <a:cubicBezTo>
                    <a:pt x="115348" y="158470"/>
                    <a:pt x="111347" y="160089"/>
                    <a:pt x="108966" y="162470"/>
                  </a:cubicBezTo>
                  <a:lnTo>
                    <a:pt x="94202" y="186283"/>
                  </a:lnTo>
                  <a:cubicBezTo>
                    <a:pt x="93511" y="187770"/>
                    <a:pt x="93216" y="189411"/>
                    <a:pt x="93345" y="191045"/>
                  </a:cubicBezTo>
                  <a:cubicBezTo>
                    <a:pt x="93735" y="192809"/>
                    <a:pt x="94886" y="194309"/>
                    <a:pt x="96488" y="195141"/>
                  </a:cubicBezTo>
                  <a:lnTo>
                    <a:pt x="174022" y="244957"/>
                  </a:lnTo>
                  <a:cubicBezTo>
                    <a:pt x="174879" y="244957"/>
                    <a:pt x="175641" y="245719"/>
                    <a:pt x="177260" y="245719"/>
                  </a:cubicBezTo>
                  <a:cubicBezTo>
                    <a:pt x="179392" y="245293"/>
                    <a:pt x="181330" y="244191"/>
                    <a:pt x="182785" y="242576"/>
                  </a:cubicBezTo>
                  <a:lnTo>
                    <a:pt x="198596" y="216001"/>
                  </a:lnTo>
                  <a:cubicBezTo>
                    <a:pt x="210705" y="193683"/>
                    <a:pt x="224728" y="172458"/>
                    <a:pt x="240506" y="152564"/>
                  </a:cubicBezTo>
                  <a:cubicBezTo>
                    <a:pt x="276225" y="104939"/>
                    <a:pt x="344996" y="54362"/>
                    <a:pt x="428625" y="13404"/>
                  </a:cubicBezTo>
                  <a:cubicBezTo>
                    <a:pt x="430919" y="12010"/>
                    <a:pt x="432406" y="9602"/>
                    <a:pt x="432626" y="69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4201422-25A5-444D-A3DC-ABC3DB86ADB5}"/>
              </a:ext>
            </a:extLst>
          </p:cNvPr>
          <p:cNvGrpSpPr/>
          <p:nvPr/>
        </p:nvGrpSpPr>
        <p:grpSpPr>
          <a:xfrm>
            <a:off x="727031" y="2009174"/>
            <a:ext cx="8962880" cy="821701"/>
            <a:chOff x="986338" y="1995268"/>
            <a:chExt cx="8962880" cy="821701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8D9D53A7-388F-4E40-BE8D-17452540699E}"/>
                </a:ext>
              </a:extLst>
            </p:cNvPr>
            <p:cNvSpPr/>
            <p:nvPr/>
          </p:nvSpPr>
          <p:spPr>
            <a:xfrm>
              <a:off x="1342935" y="1995268"/>
              <a:ext cx="8606283" cy="8217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 formulación asegura la máxima absorción y el menor riesgo</a:t>
              </a:r>
              <a:b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lavado por lluvias. (Mayor eficacia x gramos de activo).</a:t>
              </a:r>
            </a:p>
          </p:txBody>
        </p:sp>
        <p:sp>
          <p:nvSpPr>
            <p:cNvPr id="18" name="Grafik 275">
              <a:extLst>
                <a:ext uri="{FF2B5EF4-FFF2-40B4-BE49-F238E27FC236}">
                  <a16:creationId xmlns:a16="http://schemas.microsoft.com/office/drawing/2014/main" id="{2F4BB050-AD1F-504A-B83C-58D7002287AE}"/>
                </a:ext>
              </a:extLst>
            </p:cNvPr>
            <p:cNvSpPr/>
            <p:nvPr/>
          </p:nvSpPr>
          <p:spPr>
            <a:xfrm>
              <a:off x="986338" y="2138297"/>
              <a:ext cx="231944" cy="505772"/>
            </a:xfrm>
            <a:custGeom>
              <a:avLst/>
              <a:gdLst>
                <a:gd name="connsiteX0" fmla="*/ 197650 w 197657"/>
                <a:gd name="connsiteY0" fmla="*/ 330518 h 431006"/>
                <a:gd name="connsiteX1" fmla="*/ 99455 w 197657"/>
                <a:gd name="connsiteY1" fmla="*/ 431001 h 431006"/>
                <a:gd name="connsiteX2" fmla="*/ 98781 w 197657"/>
                <a:gd name="connsiteY2" fmla="*/ 431006 h 431006"/>
                <a:gd name="connsiteX3" fmla="*/ 2 w 197657"/>
                <a:gd name="connsiteY3" fmla="*/ 331097 h 431006"/>
                <a:gd name="connsiteX4" fmla="*/ 7 w 197657"/>
                <a:gd name="connsiteY4" fmla="*/ 330518 h 431006"/>
                <a:gd name="connsiteX5" fmla="*/ 14389 w 197657"/>
                <a:gd name="connsiteY5" fmla="*/ 278511 h 431006"/>
                <a:gd name="connsiteX6" fmla="*/ 14389 w 197657"/>
                <a:gd name="connsiteY6" fmla="*/ 278511 h 431006"/>
                <a:gd name="connsiteX7" fmla="*/ 16199 w 197657"/>
                <a:gd name="connsiteY7" fmla="*/ 275749 h 431006"/>
                <a:gd name="connsiteX8" fmla="*/ 18009 w 197657"/>
                <a:gd name="connsiteY8" fmla="*/ 273939 h 431006"/>
                <a:gd name="connsiteX9" fmla="*/ 97924 w 197657"/>
                <a:gd name="connsiteY9" fmla="*/ 0 h 431006"/>
                <a:gd name="connsiteX10" fmla="*/ 99733 w 197657"/>
                <a:gd name="connsiteY10" fmla="*/ 0 h 431006"/>
                <a:gd name="connsiteX11" fmla="*/ 179648 w 197657"/>
                <a:gd name="connsiteY11" fmla="*/ 273939 h 431006"/>
                <a:gd name="connsiteX12" fmla="*/ 181458 w 197657"/>
                <a:gd name="connsiteY12" fmla="*/ 275749 h 431006"/>
                <a:gd name="connsiteX13" fmla="*/ 183268 w 197657"/>
                <a:gd name="connsiteY13" fmla="*/ 278511 h 431006"/>
                <a:gd name="connsiteX14" fmla="*/ 183268 w 197657"/>
                <a:gd name="connsiteY14" fmla="*/ 278511 h 431006"/>
                <a:gd name="connsiteX15" fmla="*/ 197650 w 197657"/>
                <a:gd name="connsiteY15" fmla="*/ 330518 h 431006"/>
                <a:gd name="connsiteX16" fmla="*/ 166218 w 197657"/>
                <a:gd name="connsiteY16" fmla="*/ 316801 h 431006"/>
                <a:gd name="connsiteX17" fmla="*/ 152407 w 197657"/>
                <a:gd name="connsiteY17" fmla="*/ 346043 h 431006"/>
                <a:gd name="connsiteX18" fmla="*/ 135357 w 197657"/>
                <a:gd name="connsiteY18" fmla="*/ 369761 h 431006"/>
                <a:gd name="connsiteX19" fmla="*/ 112021 w 197657"/>
                <a:gd name="connsiteY19" fmla="*/ 387191 h 431006"/>
                <a:gd name="connsiteX20" fmla="*/ 83446 w 197657"/>
                <a:gd name="connsiteY20" fmla="*/ 400812 h 431006"/>
                <a:gd name="connsiteX21" fmla="*/ 117545 w 197657"/>
                <a:gd name="connsiteY21" fmla="*/ 400812 h 431006"/>
                <a:gd name="connsiteX22" fmla="*/ 148120 w 197657"/>
                <a:gd name="connsiteY22" fmla="*/ 382619 h 431006"/>
                <a:gd name="connsiteX23" fmla="*/ 166123 w 197657"/>
                <a:gd name="connsiteY23" fmla="*/ 351568 h 431006"/>
                <a:gd name="connsiteX24" fmla="*/ 166123 w 197657"/>
                <a:gd name="connsiteY24" fmla="*/ 316802 h 43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7657" h="431006">
                  <a:moveTo>
                    <a:pt x="197650" y="330518"/>
                  </a:moveTo>
                  <a:cubicBezTo>
                    <a:pt x="198282" y="385381"/>
                    <a:pt x="154319" y="430369"/>
                    <a:pt x="99455" y="431001"/>
                  </a:cubicBezTo>
                  <a:cubicBezTo>
                    <a:pt x="99231" y="431003"/>
                    <a:pt x="99006" y="431005"/>
                    <a:pt x="98781" y="431006"/>
                  </a:cubicBezTo>
                  <a:cubicBezTo>
                    <a:pt x="43915" y="430694"/>
                    <a:pt x="-310" y="385963"/>
                    <a:pt x="2" y="331097"/>
                  </a:cubicBezTo>
                  <a:cubicBezTo>
                    <a:pt x="3" y="330904"/>
                    <a:pt x="4" y="330711"/>
                    <a:pt x="7" y="330518"/>
                  </a:cubicBezTo>
                  <a:cubicBezTo>
                    <a:pt x="93" y="312212"/>
                    <a:pt x="5057" y="294260"/>
                    <a:pt x="14389" y="278511"/>
                  </a:cubicBezTo>
                  <a:lnTo>
                    <a:pt x="14389" y="278511"/>
                  </a:lnTo>
                  <a:cubicBezTo>
                    <a:pt x="15247" y="277559"/>
                    <a:pt x="15247" y="276701"/>
                    <a:pt x="16199" y="275749"/>
                  </a:cubicBezTo>
                  <a:lnTo>
                    <a:pt x="18009" y="273939"/>
                  </a:lnTo>
                  <a:cubicBezTo>
                    <a:pt x="47632" y="226409"/>
                    <a:pt x="90780" y="135160"/>
                    <a:pt x="97924" y="0"/>
                  </a:cubicBezTo>
                  <a:lnTo>
                    <a:pt x="99733" y="0"/>
                  </a:lnTo>
                  <a:cubicBezTo>
                    <a:pt x="106877" y="135160"/>
                    <a:pt x="149168" y="226409"/>
                    <a:pt x="179648" y="273939"/>
                  </a:cubicBezTo>
                  <a:cubicBezTo>
                    <a:pt x="180601" y="274796"/>
                    <a:pt x="181458" y="274796"/>
                    <a:pt x="181458" y="275749"/>
                  </a:cubicBezTo>
                  <a:cubicBezTo>
                    <a:pt x="181458" y="276701"/>
                    <a:pt x="182315" y="277559"/>
                    <a:pt x="183268" y="278511"/>
                  </a:cubicBezTo>
                  <a:lnTo>
                    <a:pt x="183268" y="278511"/>
                  </a:lnTo>
                  <a:cubicBezTo>
                    <a:pt x="192600" y="294260"/>
                    <a:pt x="197564" y="312212"/>
                    <a:pt x="197650" y="330518"/>
                  </a:cubicBezTo>
                  <a:moveTo>
                    <a:pt x="166218" y="316801"/>
                  </a:moveTo>
                  <a:cubicBezTo>
                    <a:pt x="162568" y="326971"/>
                    <a:pt x="157943" y="336764"/>
                    <a:pt x="152407" y="346043"/>
                  </a:cubicBezTo>
                  <a:cubicBezTo>
                    <a:pt x="147796" y="354668"/>
                    <a:pt x="142063" y="362643"/>
                    <a:pt x="135357" y="369761"/>
                  </a:cubicBezTo>
                  <a:cubicBezTo>
                    <a:pt x="128394" y="376590"/>
                    <a:pt x="120545" y="382453"/>
                    <a:pt x="112021" y="387191"/>
                  </a:cubicBezTo>
                  <a:cubicBezTo>
                    <a:pt x="102924" y="392580"/>
                    <a:pt x="93360" y="397138"/>
                    <a:pt x="83446" y="400812"/>
                  </a:cubicBezTo>
                  <a:cubicBezTo>
                    <a:pt x="94508" y="404529"/>
                    <a:pt x="106483" y="404529"/>
                    <a:pt x="117545" y="400812"/>
                  </a:cubicBezTo>
                  <a:cubicBezTo>
                    <a:pt x="129063" y="397321"/>
                    <a:pt x="139557" y="391076"/>
                    <a:pt x="148120" y="382619"/>
                  </a:cubicBezTo>
                  <a:cubicBezTo>
                    <a:pt x="156479" y="373828"/>
                    <a:pt x="162646" y="363190"/>
                    <a:pt x="166123" y="351568"/>
                  </a:cubicBezTo>
                  <a:cubicBezTo>
                    <a:pt x="169647" y="340247"/>
                    <a:pt x="169647" y="328122"/>
                    <a:pt x="166123" y="316802"/>
                  </a:cubicBezTo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9192591-21DA-4D46-973C-6B9946A83BB0}"/>
              </a:ext>
            </a:extLst>
          </p:cNvPr>
          <p:cNvGrpSpPr/>
          <p:nvPr/>
        </p:nvGrpSpPr>
        <p:grpSpPr>
          <a:xfrm>
            <a:off x="587714" y="1283642"/>
            <a:ext cx="9102197" cy="648000"/>
            <a:chOff x="847021" y="1269736"/>
            <a:chExt cx="9102197" cy="64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6B079BBF-545B-6641-A123-DEDC26F8088F}"/>
                </a:ext>
              </a:extLst>
            </p:cNvPr>
            <p:cNvSpPr/>
            <p:nvPr/>
          </p:nvSpPr>
          <p:spPr>
            <a:xfrm>
              <a:off x="1342935" y="1269736"/>
              <a:ext cx="8606283" cy="648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77800"/>
              <a:r>
                <a:rPr lang="es-AR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Amplio control de espectro de enfermedades.  </a:t>
              </a:r>
            </a:p>
          </p:txBody>
        </p:sp>
        <p:sp>
          <p:nvSpPr>
            <p:cNvPr id="19" name="Grafik 142">
              <a:extLst>
                <a:ext uri="{FF2B5EF4-FFF2-40B4-BE49-F238E27FC236}">
                  <a16:creationId xmlns:a16="http://schemas.microsoft.com/office/drawing/2014/main" id="{9E910E28-E5F7-8648-9FAB-3FEC37A2C0E9}"/>
                </a:ext>
              </a:extLst>
            </p:cNvPr>
            <p:cNvSpPr/>
            <p:nvPr/>
          </p:nvSpPr>
          <p:spPr>
            <a:xfrm>
              <a:off x="847021" y="1335967"/>
              <a:ext cx="510579" cy="510132"/>
            </a:xfrm>
            <a:custGeom>
              <a:avLst/>
              <a:gdLst>
                <a:gd name="connsiteX0" fmla="*/ 434721 w 435102"/>
                <a:gd name="connsiteY0" fmla="*/ 215456 h 434721"/>
                <a:gd name="connsiteX1" fmla="*/ 434721 w 435102"/>
                <a:gd name="connsiteY1" fmla="*/ 213455 h 434721"/>
                <a:gd name="connsiteX2" fmla="*/ 416866 w 435102"/>
                <a:gd name="connsiteY2" fmla="*/ 196852 h 434721"/>
                <a:gd name="connsiteX3" fmla="*/ 410528 w 435102"/>
                <a:gd name="connsiteY3" fmla="*/ 198311 h 434721"/>
                <a:gd name="connsiteX4" fmla="*/ 362903 w 435102"/>
                <a:gd name="connsiteY4" fmla="*/ 191834 h 434721"/>
                <a:gd name="connsiteX5" fmla="*/ 344710 w 435102"/>
                <a:gd name="connsiteY5" fmla="*/ 174974 h 434721"/>
                <a:gd name="connsiteX6" fmla="*/ 370523 w 435102"/>
                <a:gd name="connsiteY6" fmla="*/ 161925 h 434721"/>
                <a:gd name="connsiteX7" fmla="*/ 384671 w 435102"/>
                <a:gd name="connsiteY7" fmla="*/ 146755 h 434721"/>
                <a:gd name="connsiteX8" fmla="*/ 383477 w 435102"/>
                <a:gd name="connsiteY8" fmla="*/ 141446 h 434721"/>
                <a:gd name="connsiteX9" fmla="*/ 382810 w 435102"/>
                <a:gd name="connsiteY9" fmla="*/ 140113 h 434721"/>
                <a:gd name="connsiteX10" fmla="*/ 382143 w 435102"/>
                <a:gd name="connsiteY10" fmla="*/ 138684 h 434721"/>
                <a:gd name="connsiteX11" fmla="*/ 362421 w 435102"/>
                <a:gd name="connsiteY11" fmla="*/ 132251 h 434721"/>
                <a:gd name="connsiteX12" fmla="*/ 358140 w 435102"/>
                <a:gd name="connsiteY12" fmla="*/ 135541 h 434721"/>
                <a:gd name="connsiteX13" fmla="*/ 335090 w 435102"/>
                <a:gd name="connsiteY13" fmla="*/ 146399 h 434721"/>
                <a:gd name="connsiteX14" fmla="*/ 336709 w 435102"/>
                <a:gd name="connsiteY14" fmla="*/ 131254 h 434721"/>
                <a:gd name="connsiteX15" fmla="*/ 365284 w 435102"/>
                <a:gd name="connsiteY15" fmla="*/ 92107 h 434721"/>
                <a:gd name="connsiteX16" fmla="*/ 375114 w 435102"/>
                <a:gd name="connsiteY16" fmla="*/ 69501 h 434721"/>
                <a:gd name="connsiteX17" fmla="*/ 371189 w 435102"/>
                <a:gd name="connsiteY17" fmla="*/ 63532 h 434721"/>
                <a:gd name="connsiteX18" fmla="*/ 369856 w 435102"/>
                <a:gd name="connsiteY18" fmla="*/ 62294 h 434721"/>
                <a:gd name="connsiteX19" fmla="*/ 368522 w 435102"/>
                <a:gd name="connsiteY19" fmla="*/ 60960 h 434721"/>
                <a:gd name="connsiteX20" fmla="*/ 344020 w 435102"/>
                <a:gd name="connsiteY20" fmla="*/ 61774 h 434721"/>
                <a:gd name="connsiteX21" fmla="*/ 340519 w 435102"/>
                <a:gd name="connsiteY21" fmla="*/ 67342 h 434721"/>
                <a:gd name="connsiteX22" fmla="*/ 305943 w 435102"/>
                <a:gd name="connsiteY22" fmla="*/ 95250 h 434721"/>
                <a:gd name="connsiteX23" fmla="*/ 277368 w 435102"/>
                <a:gd name="connsiteY23" fmla="*/ 96393 h 434721"/>
                <a:gd name="connsiteX24" fmla="*/ 286893 w 435102"/>
                <a:gd name="connsiteY24" fmla="*/ 69533 h 434721"/>
                <a:gd name="connsiteX25" fmla="*/ 286034 w 435102"/>
                <a:gd name="connsiteY25" fmla="*/ 49076 h 434721"/>
                <a:gd name="connsiteX26" fmla="*/ 281368 w 435102"/>
                <a:gd name="connsiteY26" fmla="*/ 46196 h 434721"/>
                <a:gd name="connsiteX27" fmla="*/ 279845 w 435102"/>
                <a:gd name="connsiteY27" fmla="*/ 45625 h 434721"/>
                <a:gd name="connsiteX28" fmla="*/ 278416 w 435102"/>
                <a:gd name="connsiteY28" fmla="*/ 45625 h 434721"/>
                <a:gd name="connsiteX29" fmla="*/ 260055 w 435102"/>
                <a:gd name="connsiteY29" fmla="*/ 54987 h 434721"/>
                <a:gd name="connsiteX30" fmla="*/ 259366 w 435102"/>
                <a:gd name="connsiteY30" fmla="*/ 60293 h 434721"/>
                <a:gd name="connsiteX31" fmla="*/ 251174 w 435102"/>
                <a:gd name="connsiteY31" fmla="*/ 83630 h 434721"/>
                <a:gd name="connsiteX32" fmla="*/ 238125 w 435102"/>
                <a:gd name="connsiteY32" fmla="*/ 67532 h 434721"/>
                <a:gd name="connsiteX33" fmla="*/ 232886 w 435102"/>
                <a:gd name="connsiteY33" fmla="*/ 23717 h 434721"/>
                <a:gd name="connsiteX34" fmla="*/ 223394 w 435102"/>
                <a:gd name="connsiteY34" fmla="*/ 1259 h 434721"/>
                <a:gd name="connsiteX35" fmla="*/ 217360 w 435102"/>
                <a:gd name="connsiteY35" fmla="*/ 0 h 434721"/>
                <a:gd name="connsiteX36" fmla="*/ 213646 w 435102"/>
                <a:gd name="connsiteY36" fmla="*/ 0 h 434721"/>
                <a:gd name="connsiteX37" fmla="*/ 196870 w 435102"/>
                <a:gd name="connsiteY37" fmla="*/ 18062 h 434721"/>
                <a:gd name="connsiteX38" fmla="*/ 198311 w 435102"/>
                <a:gd name="connsiteY38" fmla="*/ 24384 h 434721"/>
                <a:gd name="connsiteX39" fmla="*/ 197453 w 435102"/>
                <a:gd name="connsiteY39" fmla="*/ 58960 h 434721"/>
                <a:gd name="connsiteX40" fmla="*/ 172593 w 435102"/>
                <a:gd name="connsiteY40" fmla="*/ 87535 h 434721"/>
                <a:gd name="connsiteX41" fmla="*/ 161925 w 435102"/>
                <a:gd name="connsiteY41" fmla="*/ 63056 h 434721"/>
                <a:gd name="connsiteX42" fmla="*/ 146693 w 435102"/>
                <a:gd name="connsiteY42" fmla="*/ 49985 h 434721"/>
                <a:gd name="connsiteX43" fmla="*/ 141637 w 435102"/>
                <a:gd name="connsiteY43" fmla="*/ 51340 h 434721"/>
                <a:gd name="connsiteX44" fmla="*/ 140208 w 435102"/>
                <a:gd name="connsiteY44" fmla="*/ 52007 h 434721"/>
                <a:gd name="connsiteX45" fmla="*/ 138779 w 435102"/>
                <a:gd name="connsiteY45" fmla="*/ 52673 h 434721"/>
                <a:gd name="connsiteX46" fmla="*/ 132334 w 435102"/>
                <a:gd name="connsiteY46" fmla="*/ 72249 h 434721"/>
                <a:gd name="connsiteX47" fmla="*/ 135255 w 435102"/>
                <a:gd name="connsiteY47" fmla="*/ 76200 h 434721"/>
                <a:gd name="connsiteX48" fmla="*/ 145733 w 435102"/>
                <a:gd name="connsiteY48" fmla="*/ 96869 h 434721"/>
                <a:gd name="connsiteX49" fmla="*/ 121825 w 435102"/>
                <a:gd name="connsiteY49" fmla="*/ 95250 h 434721"/>
                <a:gd name="connsiteX50" fmla="*/ 91250 w 435102"/>
                <a:gd name="connsiteY50" fmla="*/ 68390 h 434721"/>
                <a:gd name="connsiteX51" fmla="*/ 68761 w 435102"/>
                <a:gd name="connsiteY51" fmla="*/ 60072 h 434721"/>
                <a:gd name="connsiteX52" fmla="*/ 63627 w 435102"/>
                <a:gd name="connsiteY52" fmla="*/ 63722 h 434721"/>
                <a:gd name="connsiteX53" fmla="*/ 62389 w 435102"/>
                <a:gd name="connsiteY53" fmla="*/ 65056 h 434721"/>
                <a:gd name="connsiteX54" fmla="*/ 61055 w 435102"/>
                <a:gd name="connsiteY54" fmla="*/ 66675 h 434721"/>
                <a:gd name="connsiteX55" fmla="*/ 61255 w 435102"/>
                <a:gd name="connsiteY55" fmla="*/ 91325 h 434721"/>
                <a:gd name="connsiteX56" fmla="*/ 67437 w 435102"/>
                <a:gd name="connsiteY56" fmla="*/ 95250 h 434721"/>
                <a:gd name="connsiteX57" fmla="*/ 87916 w 435102"/>
                <a:gd name="connsiteY57" fmla="*/ 114300 h 434721"/>
                <a:gd name="connsiteX58" fmla="*/ 91345 w 435102"/>
                <a:gd name="connsiteY58" fmla="*/ 157925 h 434721"/>
                <a:gd name="connsiteX59" fmla="*/ 91345 w 435102"/>
                <a:gd name="connsiteY59" fmla="*/ 157925 h 434721"/>
                <a:gd name="connsiteX60" fmla="*/ 70009 w 435102"/>
                <a:gd name="connsiteY60" fmla="*/ 149352 h 434721"/>
                <a:gd name="connsiteX61" fmla="*/ 49411 w 435102"/>
                <a:gd name="connsiteY61" fmla="*/ 150040 h 434721"/>
                <a:gd name="connsiteX62" fmla="*/ 46482 w 435102"/>
                <a:gd name="connsiteY62" fmla="*/ 154686 h 434721"/>
                <a:gd name="connsiteX63" fmla="*/ 45911 w 435102"/>
                <a:gd name="connsiteY63" fmla="*/ 156115 h 434721"/>
                <a:gd name="connsiteX64" fmla="*/ 45911 w 435102"/>
                <a:gd name="connsiteY64" fmla="*/ 157639 h 434721"/>
                <a:gd name="connsiteX65" fmla="*/ 55056 w 435102"/>
                <a:gd name="connsiteY65" fmla="*/ 175958 h 434721"/>
                <a:gd name="connsiteX66" fmla="*/ 60293 w 435102"/>
                <a:gd name="connsiteY66" fmla="*/ 176689 h 434721"/>
                <a:gd name="connsiteX67" fmla="*/ 79343 w 435102"/>
                <a:gd name="connsiteY67" fmla="*/ 182118 h 434721"/>
                <a:gd name="connsiteX68" fmla="*/ 80486 w 435102"/>
                <a:gd name="connsiteY68" fmla="*/ 182880 h 434721"/>
                <a:gd name="connsiteX69" fmla="*/ 51911 w 435102"/>
                <a:gd name="connsiteY69" fmla="*/ 203168 h 434721"/>
                <a:gd name="connsiteX70" fmla="*/ 24670 w 435102"/>
                <a:gd name="connsiteY70" fmla="*/ 202502 h 434721"/>
                <a:gd name="connsiteX71" fmla="*/ 1562 w 435102"/>
                <a:gd name="connsiteY71" fmla="*/ 211086 h 434721"/>
                <a:gd name="connsiteX72" fmla="*/ 0 w 435102"/>
                <a:gd name="connsiteY72" fmla="*/ 217456 h 434721"/>
                <a:gd name="connsiteX73" fmla="*/ 0 w 435102"/>
                <a:gd name="connsiteY73" fmla="*/ 221171 h 434721"/>
                <a:gd name="connsiteX74" fmla="*/ 17894 w 435102"/>
                <a:gd name="connsiteY74" fmla="*/ 237929 h 434721"/>
                <a:gd name="connsiteX75" fmla="*/ 24003 w 435102"/>
                <a:gd name="connsiteY75" fmla="*/ 236601 h 434721"/>
                <a:gd name="connsiteX76" fmla="*/ 47625 w 435102"/>
                <a:gd name="connsiteY76" fmla="*/ 234506 h 434721"/>
                <a:gd name="connsiteX77" fmla="*/ 84487 w 435102"/>
                <a:gd name="connsiteY77" fmla="*/ 264414 h 434721"/>
                <a:gd name="connsiteX78" fmla="*/ 62960 w 435102"/>
                <a:gd name="connsiteY78" fmla="*/ 273177 h 434721"/>
                <a:gd name="connsiteX79" fmla="*/ 49608 w 435102"/>
                <a:gd name="connsiteY79" fmla="*/ 288342 h 434721"/>
                <a:gd name="connsiteX80" fmla="*/ 50959 w 435102"/>
                <a:gd name="connsiteY80" fmla="*/ 293561 h 434721"/>
                <a:gd name="connsiteX81" fmla="*/ 51625 w 435102"/>
                <a:gd name="connsiteY81" fmla="*/ 294989 h 434721"/>
                <a:gd name="connsiteX82" fmla="*/ 52292 w 435102"/>
                <a:gd name="connsiteY82" fmla="*/ 296323 h 434721"/>
                <a:gd name="connsiteX83" fmla="*/ 71827 w 435102"/>
                <a:gd name="connsiteY83" fmla="*/ 302891 h 434721"/>
                <a:gd name="connsiteX84" fmla="*/ 76200 w 435102"/>
                <a:gd name="connsiteY84" fmla="*/ 299561 h 434721"/>
                <a:gd name="connsiteX85" fmla="*/ 95250 w 435102"/>
                <a:gd name="connsiteY85" fmla="*/ 289560 h 434721"/>
                <a:gd name="connsiteX86" fmla="*/ 89535 w 435102"/>
                <a:gd name="connsiteY86" fmla="*/ 323850 h 434721"/>
                <a:gd name="connsiteX87" fmla="*/ 68580 w 435102"/>
                <a:gd name="connsiteY87" fmla="*/ 342900 h 434721"/>
                <a:gd name="connsiteX88" fmla="*/ 59064 w 435102"/>
                <a:gd name="connsiteY88" fmla="*/ 364908 h 434721"/>
                <a:gd name="connsiteX89" fmla="*/ 63722 w 435102"/>
                <a:gd name="connsiteY89" fmla="*/ 371475 h 434721"/>
                <a:gd name="connsiteX90" fmla="*/ 65056 w 435102"/>
                <a:gd name="connsiteY90" fmla="*/ 372809 h 434721"/>
                <a:gd name="connsiteX91" fmla="*/ 66294 w 435102"/>
                <a:gd name="connsiteY91" fmla="*/ 374047 h 434721"/>
                <a:gd name="connsiteX92" fmla="*/ 90944 w 435102"/>
                <a:gd name="connsiteY92" fmla="*/ 373847 h 434721"/>
                <a:gd name="connsiteX93" fmla="*/ 94869 w 435102"/>
                <a:gd name="connsiteY93" fmla="*/ 367665 h 434721"/>
                <a:gd name="connsiteX94" fmla="*/ 157067 w 435102"/>
                <a:gd name="connsiteY94" fmla="*/ 342900 h 434721"/>
                <a:gd name="connsiteX95" fmla="*/ 147542 w 435102"/>
                <a:gd name="connsiteY95" fmla="*/ 365760 h 434721"/>
                <a:gd name="connsiteX96" fmla="*/ 148870 w 435102"/>
                <a:gd name="connsiteY96" fmla="*/ 385922 h 434721"/>
                <a:gd name="connsiteX97" fmla="*/ 153448 w 435102"/>
                <a:gd name="connsiteY97" fmla="*/ 388620 h 434721"/>
                <a:gd name="connsiteX98" fmla="*/ 154877 w 435102"/>
                <a:gd name="connsiteY98" fmla="*/ 389192 h 434721"/>
                <a:gd name="connsiteX99" fmla="*/ 156305 w 435102"/>
                <a:gd name="connsiteY99" fmla="*/ 389763 h 434721"/>
                <a:gd name="connsiteX100" fmla="*/ 174700 w 435102"/>
                <a:gd name="connsiteY100" fmla="*/ 380172 h 434721"/>
                <a:gd name="connsiteX101" fmla="*/ 175355 w 435102"/>
                <a:gd name="connsiteY101" fmla="*/ 374999 h 434721"/>
                <a:gd name="connsiteX102" fmla="*/ 181737 w 435102"/>
                <a:gd name="connsiteY102" fmla="*/ 354140 h 434721"/>
                <a:gd name="connsiteX103" fmla="*/ 200787 w 435102"/>
                <a:gd name="connsiteY103" fmla="*/ 380810 h 434721"/>
                <a:gd name="connsiteX104" fmla="*/ 200787 w 435102"/>
                <a:gd name="connsiteY104" fmla="*/ 411671 h 434721"/>
                <a:gd name="connsiteX105" fmla="*/ 210510 w 435102"/>
                <a:gd name="connsiteY105" fmla="*/ 433588 h 434721"/>
                <a:gd name="connsiteX106" fmla="*/ 216789 w 435102"/>
                <a:gd name="connsiteY106" fmla="*/ 434721 h 434721"/>
                <a:gd name="connsiteX107" fmla="*/ 220504 w 435102"/>
                <a:gd name="connsiteY107" fmla="*/ 434721 h 434721"/>
                <a:gd name="connsiteX108" fmla="*/ 237290 w 435102"/>
                <a:gd name="connsiteY108" fmla="*/ 416853 h 434721"/>
                <a:gd name="connsiteX109" fmla="*/ 235839 w 435102"/>
                <a:gd name="connsiteY109" fmla="*/ 410432 h 434721"/>
                <a:gd name="connsiteX110" fmla="*/ 239268 w 435102"/>
                <a:gd name="connsiteY110" fmla="*/ 369475 h 434721"/>
                <a:gd name="connsiteX111" fmla="*/ 261176 w 435102"/>
                <a:gd name="connsiteY111" fmla="*/ 346805 h 434721"/>
                <a:gd name="connsiteX112" fmla="*/ 272510 w 435102"/>
                <a:gd name="connsiteY112" fmla="*/ 370523 h 434721"/>
                <a:gd name="connsiteX113" fmla="*/ 287681 w 435102"/>
                <a:gd name="connsiteY113" fmla="*/ 384671 h 434721"/>
                <a:gd name="connsiteX114" fmla="*/ 292989 w 435102"/>
                <a:gd name="connsiteY114" fmla="*/ 383477 h 434721"/>
                <a:gd name="connsiteX115" fmla="*/ 294418 w 435102"/>
                <a:gd name="connsiteY115" fmla="*/ 382810 h 434721"/>
                <a:gd name="connsiteX116" fmla="*/ 295751 w 435102"/>
                <a:gd name="connsiteY116" fmla="*/ 382143 h 434721"/>
                <a:gd name="connsiteX117" fmla="*/ 302276 w 435102"/>
                <a:gd name="connsiteY117" fmla="*/ 362451 h 434721"/>
                <a:gd name="connsiteX118" fmla="*/ 298990 w 435102"/>
                <a:gd name="connsiteY118" fmla="*/ 358140 h 434721"/>
                <a:gd name="connsiteX119" fmla="*/ 288322 w 435102"/>
                <a:gd name="connsiteY119" fmla="*/ 336709 h 434721"/>
                <a:gd name="connsiteX120" fmla="*/ 342424 w 435102"/>
                <a:gd name="connsiteY120" fmla="*/ 365284 h 434721"/>
                <a:gd name="connsiteX121" fmla="*/ 364462 w 435102"/>
                <a:gd name="connsiteY121" fmla="*/ 376024 h 434721"/>
                <a:gd name="connsiteX122" fmla="*/ 371475 w 435102"/>
                <a:gd name="connsiteY122" fmla="*/ 371475 h 434721"/>
                <a:gd name="connsiteX123" fmla="*/ 372809 w 435102"/>
                <a:gd name="connsiteY123" fmla="*/ 370142 h 434721"/>
                <a:gd name="connsiteX124" fmla="*/ 374047 w 435102"/>
                <a:gd name="connsiteY124" fmla="*/ 368808 h 434721"/>
                <a:gd name="connsiteX125" fmla="*/ 373233 w 435102"/>
                <a:gd name="connsiteY125" fmla="*/ 344305 h 434721"/>
                <a:gd name="connsiteX126" fmla="*/ 367665 w 435102"/>
                <a:gd name="connsiteY126" fmla="*/ 340805 h 434721"/>
                <a:gd name="connsiteX127" fmla="*/ 339757 w 435102"/>
                <a:gd name="connsiteY127" fmla="*/ 305657 h 434721"/>
                <a:gd name="connsiteX128" fmla="*/ 338423 w 435102"/>
                <a:gd name="connsiteY128" fmla="*/ 277749 h 434721"/>
                <a:gd name="connsiteX129" fmla="*/ 366046 w 435102"/>
                <a:gd name="connsiteY129" fmla="*/ 287274 h 434721"/>
                <a:gd name="connsiteX130" fmla="*/ 386341 w 435102"/>
                <a:gd name="connsiteY130" fmla="*/ 285926 h 434721"/>
                <a:gd name="connsiteX131" fmla="*/ 389001 w 435102"/>
                <a:gd name="connsiteY131" fmla="*/ 281464 h 434721"/>
                <a:gd name="connsiteX132" fmla="*/ 389573 w 435102"/>
                <a:gd name="connsiteY132" fmla="*/ 279940 h 434721"/>
                <a:gd name="connsiteX133" fmla="*/ 390144 w 435102"/>
                <a:gd name="connsiteY133" fmla="*/ 278416 h 434721"/>
                <a:gd name="connsiteX134" fmla="*/ 381020 w 435102"/>
                <a:gd name="connsiteY134" fmla="*/ 260086 h 434721"/>
                <a:gd name="connsiteX135" fmla="*/ 375475 w 435102"/>
                <a:gd name="connsiteY135" fmla="*/ 259366 h 434721"/>
                <a:gd name="connsiteX136" fmla="*/ 351663 w 435102"/>
                <a:gd name="connsiteY136" fmla="*/ 250984 h 434721"/>
                <a:gd name="connsiteX137" fmla="*/ 365379 w 435102"/>
                <a:gd name="connsiteY137" fmla="*/ 239935 h 434721"/>
                <a:gd name="connsiteX138" fmla="*/ 411861 w 435102"/>
                <a:gd name="connsiteY138" fmla="*/ 233839 h 434721"/>
                <a:gd name="connsiteX139" fmla="*/ 433938 w 435102"/>
                <a:gd name="connsiteY139" fmla="*/ 224145 h 434721"/>
                <a:gd name="connsiteX140" fmla="*/ 435102 w 435102"/>
                <a:gd name="connsiteY140" fmla="*/ 217837 h 434721"/>
                <a:gd name="connsiteX141" fmla="*/ 171450 w 435102"/>
                <a:gd name="connsiteY141" fmla="*/ 232982 h 434721"/>
                <a:gd name="connsiteX142" fmla="*/ 128115 w 435102"/>
                <a:gd name="connsiteY142" fmla="*/ 190597 h 434721"/>
                <a:gd name="connsiteX143" fmla="*/ 170499 w 435102"/>
                <a:gd name="connsiteY143" fmla="*/ 147262 h 434721"/>
                <a:gd name="connsiteX144" fmla="*/ 213835 w 435102"/>
                <a:gd name="connsiteY144" fmla="*/ 189646 h 434721"/>
                <a:gd name="connsiteX145" fmla="*/ 213836 w 435102"/>
                <a:gd name="connsiteY145" fmla="*/ 189833 h 434721"/>
                <a:gd name="connsiteX146" fmla="*/ 171450 w 435102"/>
                <a:gd name="connsiteY146" fmla="*/ 232982 h 434721"/>
                <a:gd name="connsiteX147" fmla="*/ 216218 w 435102"/>
                <a:gd name="connsiteY147" fmla="*/ 290989 h 434721"/>
                <a:gd name="connsiteX148" fmla="*/ 188977 w 435102"/>
                <a:gd name="connsiteY148" fmla="*/ 264128 h 434721"/>
                <a:gd name="connsiteX149" fmla="*/ 215838 w 435102"/>
                <a:gd name="connsiteY149" fmla="*/ 236888 h 434721"/>
                <a:gd name="connsiteX150" fmla="*/ 243078 w 435102"/>
                <a:gd name="connsiteY150" fmla="*/ 263747 h 434721"/>
                <a:gd name="connsiteX151" fmla="*/ 216410 w 435102"/>
                <a:gd name="connsiteY151" fmla="*/ 290988 h 434721"/>
                <a:gd name="connsiteX152" fmla="*/ 215932 w 435102"/>
                <a:gd name="connsiteY152" fmla="*/ 290989 h 434721"/>
                <a:gd name="connsiteX153" fmla="*/ 251174 w 435102"/>
                <a:gd name="connsiteY153" fmla="*/ 225647 h 434721"/>
                <a:gd name="connsiteX154" fmla="*/ 227935 w 435102"/>
                <a:gd name="connsiteY154" fmla="*/ 202787 h 434721"/>
                <a:gd name="connsiteX155" fmla="*/ 250795 w 435102"/>
                <a:gd name="connsiteY155" fmla="*/ 179548 h 434721"/>
                <a:gd name="connsiteX156" fmla="*/ 274034 w 435102"/>
                <a:gd name="connsiteY156" fmla="*/ 202406 h 434721"/>
                <a:gd name="connsiteX157" fmla="*/ 250984 w 435102"/>
                <a:gd name="connsiteY157" fmla="*/ 225647 h 434721"/>
                <a:gd name="connsiteX158" fmla="*/ 250889 w 435102"/>
                <a:gd name="connsiteY158" fmla="*/ 225647 h 43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435102" h="434721">
                  <a:moveTo>
                    <a:pt x="434721" y="215456"/>
                  </a:moveTo>
                  <a:lnTo>
                    <a:pt x="434721" y="213455"/>
                  </a:lnTo>
                  <a:cubicBezTo>
                    <a:pt x="434375" y="203940"/>
                    <a:pt x="426381" y="196507"/>
                    <a:pt x="416866" y="196852"/>
                  </a:cubicBezTo>
                  <a:cubicBezTo>
                    <a:pt x="414680" y="196932"/>
                    <a:pt x="412529" y="197427"/>
                    <a:pt x="410528" y="198311"/>
                  </a:cubicBezTo>
                  <a:cubicBezTo>
                    <a:pt x="394454" y="203026"/>
                    <a:pt x="377133" y="200670"/>
                    <a:pt x="362903" y="191834"/>
                  </a:cubicBezTo>
                  <a:cubicBezTo>
                    <a:pt x="355497" y="187862"/>
                    <a:pt x="349233" y="182057"/>
                    <a:pt x="344710" y="174974"/>
                  </a:cubicBezTo>
                  <a:cubicBezTo>
                    <a:pt x="351503" y="167713"/>
                    <a:pt x="360647" y="163090"/>
                    <a:pt x="370523" y="161925"/>
                  </a:cubicBezTo>
                  <a:cubicBezTo>
                    <a:pt x="378619" y="161643"/>
                    <a:pt x="384953" y="154851"/>
                    <a:pt x="384671" y="146755"/>
                  </a:cubicBezTo>
                  <a:cubicBezTo>
                    <a:pt x="384608" y="144926"/>
                    <a:pt x="384202" y="143126"/>
                    <a:pt x="383477" y="141446"/>
                  </a:cubicBezTo>
                  <a:cubicBezTo>
                    <a:pt x="383198" y="141032"/>
                    <a:pt x="382974" y="140584"/>
                    <a:pt x="382810" y="140113"/>
                  </a:cubicBezTo>
                  <a:cubicBezTo>
                    <a:pt x="382548" y="139656"/>
                    <a:pt x="382325" y="139178"/>
                    <a:pt x="382143" y="138684"/>
                  </a:cubicBezTo>
                  <a:cubicBezTo>
                    <a:pt x="378473" y="131462"/>
                    <a:pt x="369644" y="128581"/>
                    <a:pt x="362421" y="132251"/>
                  </a:cubicBezTo>
                  <a:cubicBezTo>
                    <a:pt x="360803" y="133073"/>
                    <a:pt x="359351" y="134189"/>
                    <a:pt x="358140" y="135541"/>
                  </a:cubicBezTo>
                  <a:cubicBezTo>
                    <a:pt x="351866" y="141605"/>
                    <a:pt x="343761" y="145423"/>
                    <a:pt x="335090" y="146399"/>
                  </a:cubicBezTo>
                  <a:cubicBezTo>
                    <a:pt x="334813" y="141297"/>
                    <a:pt x="335360" y="136183"/>
                    <a:pt x="336709" y="131254"/>
                  </a:cubicBezTo>
                  <a:cubicBezTo>
                    <a:pt x="340216" y="114728"/>
                    <a:pt x="350613" y="100485"/>
                    <a:pt x="365284" y="92107"/>
                  </a:cubicBezTo>
                  <a:cubicBezTo>
                    <a:pt x="374241" y="88579"/>
                    <a:pt x="378642" y="78458"/>
                    <a:pt x="375114" y="69501"/>
                  </a:cubicBezTo>
                  <a:cubicBezTo>
                    <a:pt x="374232" y="67261"/>
                    <a:pt x="372895" y="65229"/>
                    <a:pt x="371189" y="63532"/>
                  </a:cubicBezTo>
                  <a:lnTo>
                    <a:pt x="369856" y="62294"/>
                  </a:lnTo>
                  <a:lnTo>
                    <a:pt x="368522" y="60960"/>
                  </a:lnTo>
                  <a:cubicBezTo>
                    <a:pt x="361531" y="54419"/>
                    <a:pt x="350561" y="54783"/>
                    <a:pt x="344020" y="61774"/>
                  </a:cubicBezTo>
                  <a:cubicBezTo>
                    <a:pt x="342508" y="63390"/>
                    <a:pt x="341320" y="65280"/>
                    <a:pt x="340519" y="67342"/>
                  </a:cubicBezTo>
                  <a:cubicBezTo>
                    <a:pt x="333326" y="81007"/>
                    <a:pt x="320818" y="91102"/>
                    <a:pt x="305943" y="95250"/>
                  </a:cubicBezTo>
                  <a:cubicBezTo>
                    <a:pt x="296746" y="98478"/>
                    <a:pt x="286793" y="98876"/>
                    <a:pt x="277368" y="96393"/>
                  </a:cubicBezTo>
                  <a:cubicBezTo>
                    <a:pt x="277250" y="86592"/>
                    <a:pt x="280627" y="77070"/>
                    <a:pt x="286893" y="69533"/>
                  </a:cubicBezTo>
                  <a:cubicBezTo>
                    <a:pt x="292305" y="63646"/>
                    <a:pt x="291920" y="54487"/>
                    <a:pt x="286034" y="49076"/>
                  </a:cubicBezTo>
                  <a:cubicBezTo>
                    <a:pt x="284676" y="47827"/>
                    <a:pt x="283093" y="46850"/>
                    <a:pt x="281368" y="46196"/>
                  </a:cubicBezTo>
                  <a:lnTo>
                    <a:pt x="279845" y="45625"/>
                  </a:lnTo>
                  <a:lnTo>
                    <a:pt x="278416" y="45625"/>
                  </a:lnTo>
                  <a:cubicBezTo>
                    <a:pt x="270760" y="43140"/>
                    <a:pt x="262540" y="47332"/>
                    <a:pt x="260055" y="54987"/>
                  </a:cubicBezTo>
                  <a:cubicBezTo>
                    <a:pt x="259500" y="56698"/>
                    <a:pt x="259266" y="58497"/>
                    <a:pt x="259366" y="60293"/>
                  </a:cubicBezTo>
                  <a:cubicBezTo>
                    <a:pt x="259182" y="68744"/>
                    <a:pt x="256313" y="76918"/>
                    <a:pt x="251174" y="83630"/>
                  </a:cubicBezTo>
                  <a:cubicBezTo>
                    <a:pt x="245696" y="79287"/>
                    <a:pt x="241241" y="73791"/>
                    <a:pt x="238125" y="67532"/>
                  </a:cubicBezTo>
                  <a:cubicBezTo>
                    <a:pt x="230424" y="54270"/>
                    <a:pt x="228529" y="38421"/>
                    <a:pt x="232886" y="23717"/>
                  </a:cubicBezTo>
                  <a:cubicBezTo>
                    <a:pt x="236467" y="14895"/>
                    <a:pt x="232217" y="4840"/>
                    <a:pt x="223394" y="1259"/>
                  </a:cubicBezTo>
                  <a:cubicBezTo>
                    <a:pt x="221475" y="481"/>
                    <a:pt x="219431" y="54"/>
                    <a:pt x="217360" y="0"/>
                  </a:cubicBezTo>
                  <a:lnTo>
                    <a:pt x="213646" y="0"/>
                  </a:lnTo>
                  <a:cubicBezTo>
                    <a:pt x="204026" y="355"/>
                    <a:pt x="196515" y="8442"/>
                    <a:pt x="196870" y="18062"/>
                  </a:cubicBezTo>
                  <a:cubicBezTo>
                    <a:pt x="196951" y="20241"/>
                    <a:pt x="197439" y="22385"/>
                    <a:pt x="198311" y="24384"/>
                  </a:cubicBezTo>
                  <a:cubicBezTo>
                    <a:pt x="202180" y="35639"/>
                    <a:pt x="201876" y="47910"/>
                    <a:pt x="197453" y="58960"/>
                  </a:cubicBezTo>
                  <a:cubicBezTo>
                    <a:pt x="193094" y="71295"/>
                    <a:pt x="184207" y="81511"/>
                    <a:pt x="172593" y="87535"/>
                  </a:cubicBezTo>
                  <a:cubicBezTo>
                    <a:pt x="166325" y="80846"/>
                    <a:pt x="162557" y="72200"/>
                    <a:pt x="161925" y="63056"/>
                  </a:cubicBezTo>
                  <a:cubicBezTo>
                    <a:pt x="161328" y="55240"/>
                    <a:pt x="154508" y="49388"/>
                    <a:pt x="146693" y="49985"/>
                  </a:cubicBezTo>
                  <a:cubicBezTo>
                    <a:pt x="144938" y="50119"/>
                    <a:pt x="143224" y="50579"/>
                    <a:pt x="141637" y="51340"/>
                  </a:cubicBezTo>
                  <a:lnTo>
                    <a:pt x="140208" y="52007"/>
                  </a:lnTo>
                  <a:lnTo>
                    <a:pt x="138779" y="52673"/>
                  </a:lnTo>
                  <a:cubicBezTo>
                    <a:pt x="131594" y="56299"/>
                    <a:pt x="128708" y="65063"/>
                    <a:pt x="132334" y="72249"/>
                  </a:cubicBezTo>
                  <a:cubicBezTo>
                    <a:pt x="133077" y="73722"/>
                    <a:pt x="134065" y="75058"/>
                    <a:pt x="135255" y="76200"/>
                  </a:cubicBezTo>
                  <a:cubicBezTo>
                    <a:pt x="140773" y="81860"/>
                    <a:pt x="144429" y="89072"/>
                    <a:pt x="145733" y="96869"/>
                  </a:cubicBezTo>
                  <a:cubicBezTo>
                    <a:pt x="137765" y="98517"/>
                    <a:pt x="129498" y="97957"/>
                    <a:pt x="121825" y="95250"/>
                  </a:cubicBezTo>
                  <a:cubicBezTo>
                    <a:pt x="108419" y="90802"/>
                    <a:pt x="97387" y="81111"/>
                    <a:pt x="91250" y="68390"/>
                  </a:cubicBezTo>
                  <a:cubicBezTo>
                    <a:pt x="87336" y="59883"/>
                    <a:pt x="77268" y="56159"/>
                    <a:pt x="68761" y="60072"/>
                  </a:cubicBezTo>
                  <a:cubicBezTo>
                    <a:pt x="66837" y="60958"/>
                    <a:pt x="65095" y="62196"/>
                    <a:pt x="63627" y="63722"/>
                  </a:cubicBezTo>
                  <a:lnTo>
                    <a:pt x="62389" y="65056"/>
                  </a:lnTo>
                  <a:lnTo>
                    <a:pt x="61055" y="66675"/>
                  </a:lnTo>
                  <a:cubicBezTo>
                    <a:pt x="54303" y="73537"/>
                    <a:pt x="54393" y="84573"/>
                    <a:pt x="61255" y="91325"/>
                  </a:cubicBezTo>
                  <a:cubicBezTo>
                    <a:pt x="63014" y="93056"/>
                    <a:pt x="65122" y="94394"/>
                    <a:pt x="67437" y="95250"/>
                  </a:cubicBezTo>
                  <a:cubicBezTo>
                    <a:pt x="76089" y="99299"/>
                    <a:pt x="83252" y="105963"/>
                    <a:pt x="87916" y="114300"/>
                  </a:cubicBezTo>
                  <a:cubicBezTo>
                    <a:pt x="95900" y="127479"/>
                    <a:pt x="97171" y="143660"/>
                    <a:pt x="91345" y="157925"/>
                  </a:cubicBezTo>
                  <a:lnTo>
                    <a:pt x="91345" y="157925"/>
                  </a:lnTo>
                  <a:cubicBezTo>
                    <a:pt x="83531" y="157285"/>
                    <a:pt x="76093" y="154296"/>
                    <a:pt x="70009" y="149352"/>
                  </a:cubicBezTo>
                  <a:cubicBezTo>
                    <a:pt x="64131" y="143854"/>
                    <a:pt x="54909" y="144162"/>
                    <a:pt x="49411" y="150040"/>
                  </a:cubicBezTo>
                  <a:cubicBezTo>
                    <a:pt x="48149" y="151389"/>
                    <a:pt x="47155" y="152966"/>
                    <a:pt x="46482" y="154686"/>
                  </a:cubicBezTo>
                  <a:lnTo>
                    <a:pt x="45911" y="156115"/>
                  </a:lnTo>
                  <a:cubicBezTo>
                    <a:pt x="45965" y="156621"/>
                    <a:pt x="45965" y="157132"/>
                    <a:pt x="45911" y="157639"/>
                  </a:cubicBezTo>
                  <a:cubicBezTo>
                    <a:pt x="43377" y="165223"/>
                    <a:pt x="47472" y="173425"/>
                    <a:pt x="55056" y="175958"/>
                  </a:cubicBezTo>
                  <a:cubicBezTo>
                    <a:pt x="56742" y="176521"/>
                    <a:pt x="58517" y="176769"/>
                    <a:pt x="60293" y="176689"/>
                  </a:cubicBezTo>
                  <a:cubicBezTo>
                    <a:pt x="67020" y="176722"/>
                    <a:pt x="73610" y="178600"/>
                    <a:pt x="79343" y="182118"/>
                  </a:cubicBezTo>
                  <a:lnTo>
                    <a:pt x="80486" y="182880"/>
                  </a:lnTo>
                  <a:cubicBezTo>
                    <a:pt x="73811" y="192956"/>
                    <a:pt x="63625" y="200188"/>
                    <a:pt x="51911" y="203168"/>
                  </a:cubicBezTo>
                  <a:cubicBezTo>
                    <a:pt x="42973" y="205708"/>
                    <a:pt x="33474" y="205476"/>
                    <a:pt x="24670" y="202502"/>
                  </a:cubicBezTo>
                  <a:cubicBezTo>
                    <a:pt x="15918" y="198491"/>
                    <a:pt x="5572" y="202334"/>
                    <a:pt x="1562" y="211086"/>
                  </a:cubicBezTo>
                  <a:cubicBezTo>
                    <a:pt x="643" y="213091"/>
                    <a:pt x="113" y="215253"/>
                    <a:pt x="0" y="217456"/>
                  </a:cubicBezTo>
                  <a:lnTo>
                    <a:pt x="0" y="221171"/>
                  </a:lnTo>
                  <a:cubicBezTo>
                    <a:pt x="313" y="230740"/>
                    <a:pt x="8325" y="238243"/>
                    <a:pt x="17894" y="237929"/>
                  </a:cubicBezTo>
                  <a:cubicBezTo>
                    <a:pt x="19994" y="237860"/>
                    <a:pt x="22064" y="237410"/>
                    <a:pt x="24003" y="236601"/>
                  </a:cubicBezTo>
                  <a:cubicBezTo>
                    <a:pt x="31538" y="233759"/>
                    <a:pt x="39707" y="233034"/>
                    <a:pt x="47625" y="234506"/>
                  </a:cubicBezTo>
                  <a:cubicBezTo>
                    <a:pt x="64270" y="237402"/>
                    <a:pt x="78223" y="248722"/>
                    <a:pt x="84487" y="264414"/>
                  </a:cubicBezTo>
                  <a:cubicBezTo>
                    <a:pt x="78399" y="269506"/>
                    <a:pt x="70873" y="272569"/>
                    <a:pt x="62960" y="273177"/>
                  </a:cubicBezTo>
                  <a:cubicBezTo>
                    <a:pt x="55085" y="273678"/>
                    <a:pt x="49107" y="280467"/>
                    <a:pt x="49608" y="288342"/>
                  </a:cubicBezTo>
                  <a:cubicBezTo>
                    <a:pt x="49723" y="290152"/>
                    <a:pt x="50182" y="291923"/>
                    <a:pt x="50959" y="293561"/>
                  </a:cubicBezTo>
                  <a:cubicBezTo>
                    <a:pt x="51141" y="294054"/>
                    <a:pt x="51364" y="294532"/>
                    <a:pt x="51625" y="294989"/>
                  </a:cubicBezTo>
                  <a:cubicBezTo>
                    <a:pt x="51790" y="295461"/>
                    <a:pt x="52014" y="295909"/>
                    <a:pt x="52292" y="296323"/>
                  </a:cubicBezTo>
                  <a:cubicBezTo>
                    <a:pt x="55873" y="303531"/>
                    <a:pt x="64619" y="306471"/>
                    <a:pt x="71827" y="302891"/>
                  </a:cubicBezTo>
                  <a:cubicBezTo>
                    <a:pt x="73483" y="302068"/>
                    <a:pt x="74967" y="300938"/>
                    <a:pt x="76200" y="299561"/>
                  </a:cubicBezTo>
                  <a:cubicBezTo>
                    <a:pt x="81457" y="294467"/>
                    <a:pt x="88071" y="290994"/>
                    <a:pt x="95250" y="289560"/>
                  </a:cubicBezTo>
                  <a:cubicBezTo>
                    <a:pt x="97734" y="301302"/>
                    <a:pt x="95693" y="313548"/>
                    <a:pt x="89535" y="323850"/>
                  </a:cubicBezTo>
                  <a:cubicBezTo>
                    <a:pt x="84722" y="332241"/>
                    <a:pt x="77391" y="338906"/>
                    <a:pt x="68580" y="342900"/>
                  </a:cubicBezTo>
                  <a:cubicBezTo>
                    <a:pt x="59875" y="346349"/>
                    <a:pt x="55614" y="356203"/>
                    <a:pt x="59064" y="364908"/>
                  </a:cubicBezTo>
                  <a:cubicBezTo>
                    <a:pt x="60067" y="367439"/>
                    <a:pt x="61665" y="369692"/>
                    <a:pt x="63722" y="371475"/>
                  </a:cubicBezTo>
                  <a:lnTo>
                    <a:pt x="65056" y="372809"/>
                  </a:lnTo>
                  <a:lnTo>
                    <a:pt x="66294" y="374047"/>
                  </a:lnTo>
                  <a:cubicBezTo>
                    <a:pt x="73156" y="380799"/>
                    <a:pt x="84192" y="380709"/>
                    <a:pt x="90944" y="373847"/>
                  </a:cubicBezTo>
                  <a:cubicBezTo>
                    <a:pt x="92675" y="372088"/>
                    <a:pt x="94013" y="369980"/>
                    <a:pt x="94869" y="367665"/>
                  </a:cubicBezTo>
                  <a:cubicBezTo>
                    <a:pt x="106203" y="344702"/>
                    <a:pt x="133052" y="334012"/>
                    <a:pt x="157067" y="342900"/>
                  </a:cubicBezTo>
                  <a:cubicBezTo>
                    <a:pt x="156463" y="351353"/>
                    <a:pt x="153119" y="359379"/>
                    <a:pt x="147542" y="365760"/>
                  </a:cubicBezTo>
                  <a:cubicBezTo>
                    <a:pt x="142341" y="371694"/>
                    <a:pt x="142936" y="380721"/>
                    <a:pt x="148870" y="385922"/>
                  </a:cubicBezTo>
                  <a:cubicBezTo>
                    <a:pt x="150214" y="387100"/>
                    <a:pt x="151767" y="388015"/>
                    <a:pt x="153448" y="388620"/>
                  </a:cubicBezTo>
                  <a:lnTo>
                    <a:pt x="154877" y="389192"/>
                  </a:lnTo>
                  <a:lnTo>
                    <a:pt x="156305" y="389763"/>
                  </a:lnTo>
                  <a:cubicBezTo>
                    <a:pt x="164033" y="392194"/>
                    <a:pt x="172268" y="387900"/>
                    <a:pt x="174700" y="380172"/>
                  </a:cubicBezTo>
                  <a:cubicBezTo>
                    <a:pt x="175225" y="378501"/>
                    <a:pt x="175447" y="376749"/>
                    <a:pt x="175355" y="374999"/>
                  </a:cubicBezTo>
                  <a:cubicBezTo>
                    <a:pt x="175404" y="367573"/>
                    <a:pt x="177622" y="360322"/>
                    <a:pt x="181737" y="354140"/>
                  </a:cubicBezTo>
                  <a:cubicBezTo>
                    <a:pt x="190930" y="360610"/>
                    <a:pt x="197648" y="370015"/>
                    <a:pt x="200787" y="380810"/>
                  </a:cubicBezTo>
                  <a:cubicBezTo>
                    <a:pt x="204212" y="390811"/>
                    <a:pt x="204212" y="401669"/>
                    <a:pt x="200787" y="411671"/>
                  </a:cubicBezTo>
                  <a:cubicBezTo>
                    <a:pt x="197420" y="420408"/>
                    <a:pt x="201773" y="430221"/>
                    <a:pt x="210510" y="433588"/>
                  </a:cubicBezTo>
                  <a:cubicBezTo>
                    <a:pt x="212513" y="434359"/>
                    <a:pt x="214643" y="434744"/>
                    <a:pt x="216789" y="434721"/>
                  </a:cubicBezTo>
                  <a:lnTo>
                    <a:pt x="220504" y="434721"/>
                  </a:lnTo>
                  <a:cubicBezTo>
                    <a:pt x="230073" y="434422"/>
                    <a:pt x="237589" y="426422"/>
                    <a:pt x="237290" y="416853"/>
                  </a:cubicBezTo>
                  <a:cubicBezTo>
                    <a:pt x="237221" y="414640"/>
                    <a:pt x="236728" y="412460"/>
                    <a:pt x="235839" y="410432"/>
                  </a:cubicBezTo>
                  <a:cubicBezTo>
                    <a:pt x="231539" y="396861"/>
                    <a:pt x="232772" y="382142"/>
                    <a:pt x="239268" y="369475"/>
                  </a:cubicBezTo>
                  <a:cubicBezTo>
                    <a:pt x="243785" y="359650"/>
                    <a:pt x="251511" y="351656"/>
                    <a:pt x="261176" y="346805"/>
                  </a:cubicBezTo>
                  <a:cubicBezTo>
                    <a:pt x="267536" y="353195"/>
                    <a:pt x="271533" y="361559"/>
                    <a:pt x="272510" y="370523"/>
                  </a:cubicBezTo>
                  <a:cubicBezTo>
                    <a:pt x="272792" y="378619"/>
                    <a:pt x="279584" y="384953"/>
                    <a:pt x="287681" y="384671"/>
                  </a:cubicBezTo>
                  <a:cubicBezTo>
                    <a:pt x="289509" y="384608"/>
                    <a:pt x="291310" y="384202"/>
                    <a:pt x="292989" y="383477"/>
                  </a:cubicBezTo>
                  <a:lnTo>
                    <a:pt x="294418" y="382810"/>
                  </a:lnTo>
                  <a:lnTo>
                    <a:pt x="295751" y="382143"/>
                  </a:lnTo>
                  <a:cubicBezTo>
                    <a:pt x="302991" y="378507"/>
                    <a:pt x="305912" y="369691"/>
                    <a:pt x="302276" y="362451"/>
                  </a:cubicBezTo>
                  <a:cubicBezTo>
                    <a:pt x="301458" y="360823"/>
                    <a:pt x="300344" y="359360"/>
                    <a:pt x="298990" y="358140"/>
                  </a:cubicBezTo>
                  <a:cubicBezTo>
                    <a:pt x="293223" y="352328"/>
                    <a:pt x="289483" y="344813"/>
                    <a:pt x="288322" y="336709"/>
                  </a:cubicBezTo>
                  <a:cubicBezTo>
                    <a:pt x="310395" y="334820"/>
                    <a:pt x="331539" y="345988"/>
                    <a:pt x="342424" y="365284"/>
                  </a:cubicBezTo>
                  <a:cubicBezTo>
                    <a:pt x="345544" y="374335"/>
                    <a:pt x="355411" y="379144"/>
                    <a:pt x="364462" y="376024"/>
                  </a:cubicBezTo>
                  <a:cubicBezTo>
                    <a:pt x="367136" y="375102"/>
                    <a:pt x="369543" y="373541"/>
                    <a:pt x="371475" y="371475"/>
                  </a:cubicBezTo>
                  <a:lnTo>
                    <a:pt x="372809" y="370142"/>
                  </a:lnTo>
                  <a:lnTo>
                    <a:pt x="374047" y="368808"/>
                  </a:lnTo>
                  <a:cubicBezTo>
                    <a:pt x="380588" y="361817"/>
                    <a:pt x="380224" y="350847"/>
                    <a:pt x="373233" y="344305"/>
                  </a:cubicBezTo>
                  <a:cubicBezTo>
                    <a:pt x="371617" y="342794"/>
                    <a:pt x="369727" y="341606"/>
                    <a:pt x="367665" y="340805"/>
                  </a:cubicBezTo>
                  <a:cubicBezTo>
                    <a:pt x="353959" y="333384"/>
                    <a:pt x="343878" y="320688"/>
                    <a:pt x="339757" y="305657"/>
                  </a:cubicBezTo>
                  <a:cubicBezTo>
                    <a:pt x="336701" y="296664"/>
                    <a:pt x="336239" y="286992"/>
                    <a:pt x="338423" y="277749"/>
                  </a:cubicBezTo>
                  <a:cubicBezTo>
                    <a:pt x="348479" y="277482"/>
                    <a:pt x="358292" y="280866"/>
                    <a:pt x="366046" y="287274"/>
                  </a:cubicBezTo>
                  <a:cubicBezTo>
                    <a:pt x="372022" y="292506"/>
                    <a:pt x="381109" y="291903"/>
                    <a:pt x="386341" y="285926"/>
                  </a:cubicBezTo>
                  <a:cubicBezTo>
                    <a:pt x="387491" y="284612"/>
                    <a:pt x="388393" y="283100"/>
                    <a:pt x="389001" y="281464"/>
                  </a:cubicBezTo>
                  <a:lnTo>
                    <a:pt x="389573" y="279940"/>
                  </a:lnTo>
                  <a:lnTo>
                    <a:pt x="390144" y="278416"/>
                  </a:lnTo>
                  <a:cubicBezTo>
                    <a:pt x="392686" y="270835"/>
                    <a:pt x="388601" y="262628"/>
                    <a:pt x="381020" y="260086"/>
                  </a:cubicBezTo>
                  <a:cubicBezTo>
                    <a:pt x="379236" y="259488"/>
                    <a:pt x="377353" y="259243"/>
                    <a:pt x="375475" y="259366"/>
                  </a:cubicBezTo>
                  <a:cubicBezTo>
                    <a:pt x="366844" y="259202"/>
                    <a:pt x="358494" y="256262"/>
                    <a:pt x="351663" y="250984"/>
                  </a:cubicBezTo>
                  <a:cubicBezTo>
                    <a:pt x="355508" y="246480"/>
                    <a:pt x="360160" y="242733"/>
                    <a:pt x="365379" y="239935"/>
                  </a:cubicBezTo>
                  <a:cubicBezTo>
                    <a:pt x="379288" y="231349"/>
                    <a:pt x="396208" y="229130"/>
                    <a:pt x="411861" y="233839"/>
                  </a:cubicBezTo>
                  <a:cubicBezTo>
                    <a:pt x="420634" y="237258"/>
                    <a:pt x="430519" y="232918"/>
                    <a:pt x="433938" y="224145"/>
                  </a:cubicBezTo>
                  <a:cubicBezTo>
                    <a:pt x="434722" y="222135"/>
                    <a:pt x="435117" y="219994"/>
                    <a:pt x="435102" y="217837"/>
                  </a:cubicBezTo>
                  <a:close/>
                  <a:moveTo>
                    <a:pt x="171450" y="232982"/>
                  </a:moveTo>
                  <a:cubicBezTo>
                    <a:pt x="147779" y="233244"/>
                    <a:pt x="128377" y="214268"/>
                    <a:pt x="128115" y="190597"/>
                  </a:cubicBezTo>
                  <a:cubicBezTo>
                    <a:pt x="127852" y="166926"/>
                    <a:pt x="146829" y="147524"/>
                    <a:pt x="170499" y="147262"/>
                  </a:cubicBezTo>
                  <a:cubicBezTo>
                    <a:pt x="194170" y="146999"/>
                    <a:pt x="213572" y="165976"/>
                    <a:pt x="213835" y="189646"/>
                  </a:cubicBezTo>
                  <a:cubicBezTo>
                    <a:pt x="213835" y="189709"/>
                    <a:pt x="213836" y="189771"/>
                    <a:pt x="213836" y="189833"/>
                  </a:cubicBezTo>
                  <a:cubicBezTo>
                    <a:pt x="213995" y="213432"/>
                    <a:pt x="195048" y="232720"/>
                    <a:pt x="171450" y="232982"/>
                  </a:cubicBezTo>
                  <a:close/>
                  <a:moveTo>
                    <a:pt x="216218" y="290989"/>
                  </a:moveTo>
                  <a:cubicBezTo>
                    <a:pt x="201278" y="291094"/>
                    <a:pt x="189082" y="279068"/>
                    <a:pt x="188977" y="264128"/>
                  </a:cubicBezTo>
                  <a:cubicBezTo>
                    <a:pt x="188873" y="249189"/>
                    <a:pt x="200898" y="236993"/>
                    <a:pt x="215838" y="236888"/>
                  </a:cubicBezTo>
                  <a:cubicBezTo>
                    <a:pt x="230777" y="236783"/>
                    <a:pt x="242972" y="248808"/>
                    <a:pt x="243078" y="263747"/>
                  </a:cubicBezTo>
                  <a:cubicBezTo>
                    <a:pt x="243236" y="278634"/>
                    <a:pt x="231297" y="290830"/>
                    <a:pt x="216410" y="290988"/>
                  </a:cubicBezTo>
                  <a:cubicBezTo>
                    <a:pt x="216251" y="290990"/>
                    <a:pt x="216091" y="290990"/>
                    <a:pt x="215932" y="290989"/>
                  </a:cubicBezTo>
                  <a:close/>
                  <a:moveTo>
                    <a:pt x="251174" y="225647"/>
                  </a:moveTo>
                  <a:cubicBezTo>
                    <a:pt x="238444" y="225752"/>
                    <a:pt x="228040" y="215517"/>
                    <a:pt x="227935" y="202787"/>
                  </a:cubicBezTo>
                  <a:cubicBezTo>
                    <a:pt x="227830" y="190057"/>
                    <a:pt x="238065" y="179653"/>
                    <a:pt x="250795" y="179548"/>
                  </a:cubicBezTo>
                  <a:cubicBezTo>
                    <a:pt x="263524" y="179443"/>
                    <a:pt x="273929" y="189677"/>
                    <a:pt x="274034" y="202406"/>
                  </a:cubicBezTo>
                  <a:cubicBezTo>
                    <a:pt x="274087" y="215189"/>
                    <a:pt x="263767" y="225594"/>
                    <a:pt x="250984" y="225647"/>
                  </a:cubicBezTo>
                  <a:cubicBezTo>
                    <a:pt x="250952" y="225647"/>
                    <a:pt x="250920" y="225647"/>
                    <a:pt x="250889" y="22564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E54279C3-51E6-A940-9465-526D1EE28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9060872" y="0"/>
            <a:ext cx="3128738" cy="6858000"/>
          </a:xfrm>
          <a:prstGeom prst="rect">
            <a:avLst/>
          </a:prstGeom>
        </p:spPr>
      </p:pic>
      <p:grpSp>
        <p:nvGrpSpPr>
          <p:cNvPr id="27" name="Gruppieren 8">
            <a:extLst>
              <a:ext uri="{FF2B5EF4-FFF2-40B4-BE49-F238E27FC236}">
                <a16:creationId xmlns:a16="http://schemas.microsoft.com/office/drawing/2014/main" id="{F7E92D44-F296-0E4E-97BF-FD5D8F123F5C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28" name="Rechteck 9">
              <a:extLst>
                <a:ext uri="{FF2B5EF4-FFF2-40B4-BE49-F238E27FC236}">
                  <a16:creationId xmlns:a16="http://schemas.microsoft.com/office/drawing/2014/main" id="{BBCE3BE0-6052-C740-8E1D-442BC53B4BA6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29" name="Grafik 11">
              <a:extLst>
                <a:ext uri="{FF2B5EF4-FFF2-40B4-BE49-F238E27FC236}">
                  <a16:creationId xmlns:a16="http://schemas.microsoft.com/office/drawing/2014/main" id="{301F4929-AD06-0A40-AAD7-1B635847A1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80647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5169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5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3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A9C3DE7-8132-9543-8B80-E8A4AD7B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Información de producto</a:t>
            </a:r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27CA72C-DEBC-B44D-9705-8B26AF0CF022}"/>
              </a:ext>
            </a:extLst>
          </p:cNvPr>
          <p:cNvSpPr/>
          <p:nvPr/>
        </p:nvSpPr>
        <p:spPr>
          <a:xfrm>
            <a:off x="257175" y="1510752"/>
            <a:ext cx="7720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ct val="0"/>
              </a:spcAft>
            </a:pPr>
            <a:r>
              <a:rPr lang="es-AR" dirty="0">
                <a:solidFill>
                  <a:schemeClr val="tx2"/>
                </a:solidFill>
              </a:rPr>
              <a:t>F</a:t>
            </a:r>
            <a:r>
              <a:rPr lang="es-AR" altLang="es-AR" dirty="0">
                <a:solidFill>
                  <a:schemeClr val="tx2"/>
                </a:solidFill>
              </a:rPr>
              <a:t>ungicida de </a:t>
            </a:r>
            <a:r>
              <a:rPr lang="es-AR" altLang="es-AR" b="1" dirty="0">
                <a:solidFill>
                  <a:schemeClr val="tx2"/>
                </a:solidFill>
              </a:rPr>
              <a:t>última generación </a:t>
            </a:r>
            <a:r>
              <a:rPr lang="es-AR" altLang="es-AR" dirty="0">
                <a:solidFill>
                  <a:schemeClr val="tx2"/>
                </a:solidFill>
              </a:rPr>
              <a:t>compuesto por </a:t>
            </a:r>
            <a:r>
              <a:rPr lang="es-AR" altLang="es-AR" b="1" dirty="0">
                <a:solidFill>
                  <a:schemeClr val="tx2"/>
                </a:solidFill>
              </a:rPr>
              <a:t>tres principios activos</a:t>
            </a:r>
            <a:r>
              <a:rPr lang="es-AR" altLang="es-AR" dirty="0">
                <a:solidFill>
                  <a:schemeClr val="tx2"/>
                </a:solidFill>
              </a:rPr>
              <a:t>, para el control de las principales enfermedades fúngicas en los cultivos</a:t>
            </a:r>
            <a:br>
              <a:rPr lang="es-AR" altLang="es-AR" dirty="0">
                <a:solidFill>
                  <a:schemeClr val="tx2"/>
                </a:solidFill>
              </a:rPr>
            </a:br>
            <a:r>
              <a:rPr lang="es-AR" altLang="es-AR" dirty="0">
                <a:solidFill>
                  <a:schemeClr val="tx2"/>
                </a:solidFill>
              </a:rPr>
              <a:t>de </a:t>
            </a:r>
            <a:r>
              <a:rPr lang="es-AR" altLang="es-AR" b="1" dirty="0">
                <a:solidFill>
                  <a:schemeClr val="tx2"/>
                </a:solidFill>
              </a:rPr>
              <a:t>soja</a:t>
            </a:r>
            <a:r>
              <a:rPr lang="es-AR" altLang="es-AR" dirty="0">
                <a:solidFill>
                  <a:schemeClr val="tx2"/>
                </a:solidFill>
              </a:rPr>
              <a:t>, </a:t>
            </a:r>
            <a:r>
              <a:rPr lang="es-AR" altLang="es-AR" b="1" dirty="0">
                <a:solidFill>
                  <a:schemeClr val="tx2"/>
                </a:solidFill>
              </a:rPr>
              <a:t>maní</a:t>
            </a:r>
            <a:r>
              <a:rPr lang="es-AR" altLang="es-AR" dirty="0">
                <a:solidFill>
                  <a:schemeClr val="tx2"/>
                </a:solidFill>
              </a:rPr>
              <a:t>, </a:t>
            </a:r>
            <a:r>
              <a:rPr lang="es-AR" altLang="es-AR" b="1" dirty="0">
                <a:solidFill>
                  <a:schemeClr val="tx2"/>
                </a:solidFill>
              </a:rPr>
              <a:t>trigo</a:t>
            </a:r>
            <a:r>
              <a:rPr lang="es-AR" altLang="es-AR" dirty="0">
                <a:solidFill>
                  <a:schemeClr val="tx2"/>
                </a:solidFill>
              </a:rPr>
              <a:t> y </a:t>
            </a:r>
            <a:r>
              <a:rPr lang="es-AR" altLang="es-AR" b="1" dirty="0">
                <a:solidFill>
                  <a:schemeClr val="tx2"/>
                </a:solidFill>
              </a:rPr>
              <a:t>cebada</a:t>
            </a:r>
            <a:r>
              <a:rPr lang="es-AR" altLang="es-AR" dirty="0">
                <a:solidFill>
                  <a:schemeClr val="tx2"/>
                </a:solidFill>
              </a:rPr>
              <a:t>. </a:t>
            </a:r>
          </a:p>
        </p:txBody>
      </p:sp>
      <p:grpSp>
        <p:nvGrpSpPr>
          <p:cNvPr id="12" name="Agrupar 38">
            <a:extLst>
              <a:ext uri="{FF2B5EF4-FFF2-40B4-BE49-F238E27FC236}">
                <a16:creationId xmlns:a16="http://schemas.microsoft.com/office/drawing/2014/main" id="{5DDA65E0-1E97-0D4D-8225-A3F114C9F311}"/>
              </a:ext>
            </a:extLst>
          </p:cNvPr>
          <p:cNvGrpSpPr/>
          <p:nvPr/>
        </p:nvGrpSpPr>
        <p:grpSpPr>
          <a:xfrm>
            <a:off x="2790825" y="2286699"/>
            <a:ext cx="8740775" cy="3247043"/>
            <a:chOff x="1587" y="2158683"/>
            <a:chExt cx="8740775" cy="3247043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374AE3D8-60B4-DA44-A543-2C3F45914878}"/>
                </a:ext>
              </a:extLst>
            </p:cNvPr>
            <p:cNvCxnSpPr>
              <a:cxnSpLocks/>
            </p:cNvCxnSpPr>
            <p:nvPr/>
          </p:nvCxnSpPr>
          <p:spPr>
            <a:xfrm>
              <a:off x="1562163" y="4559300"/>
              <a:ext cx="7180199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60B2306B-1190-A14E-9978-63A8A6F2D8C0}"/>
                </a:ext>
              </a:extLst>
            </p:cNvPr>
            <p:cNvCxnSpPr>
              <a:cxnSpLocks/>
            </p:cNvCxnSpPr>
            <p:nvPr/>
          </p:nvCxnSpPr>
          <p:spPr>
            <a:xfrm>
              <a:off x="1587" y="3644900"/>
              <a:ext cx="8730615" cy="0"/>
            </a:xfrm>
            <a:prstGeom prst="line">
              <a:avLst/>
            </a:prstGeom>
            <a:ln w="127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DA93368-C9A8-604F-9C74-5100BF2B2CC5}"/>
                </a:ext>
              </a:extLst>
            </p:cNvPr>
            <p:cNvSpPr txBox="1"/>
            <p:nvPr/>
          </p:nvSpPr>
          <p:spPr>
            <a:xfrm>
              <a:off x="4931452" y="2158683"/>
              <a:ext cx="3665574" cy="324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s-AR" sz="1600" b="1" dirty="0">
                  <a:solidFill>
                    <a:schemeClr val="accent1"/>
                  </a:solidFill>
                </a:rPr>
                <a:t>COMPOSICIÓN</a:t>
              </a:r>
              <a:endParaRPr lang="es-ES_tradnl" sz="1600" b="1" dirty="0">
                <a:solidFill>
                  <a:schemeClr val="accent1"/>
                </a:solidFill>
              </a:endParaRPr>
            </a:p>
            <a:p>
              <a:pPr algn="r">
                <a:spcBef>
                  <a:spcPts val="600"/>
                </a:spcBef>
              </a:pPr>
              <a:r>
                <a:rPr lang="es-ES_tradnl" sz="1600" b="1" dirty="0" err="1"/>
                <a:t>Xemium</a:t>
              </a:r>
              <a:r>
                <a:rPr lang="es-ES_tradnl" sz="1600" b="1" baseline="30000" dirty="0"/>
                <a:t>® </a:t>
              </a:r>
              <a:r>
                <a:rPr lang="es-ES_tradnl" sz="1600" dirty="0"/>
                <a:t>(</a:t>
              </a:r>
              <a:r>
                <a:rPr lang="es-ES_tradnl" sz="1600" dirty="0" err="1"/>
                <a:t>fluxapyroxad</a:t>
              </a:r>
              <a:r>
                <a:rPr lang="es-ES_tradnl" sz="1600" dirty="0"/>
                <a:t>)      5%</a:t>
              </a:r>
              <a:endParaRPr lang="es-ES_tradnl" sz="1600" b="1" dirty="0"/>
            </a:p>
            <a:p>
              <a:pPr algn="r">
                <a:spcBef>
                  <a:spcPts val="600"/>
                </a:spcBef>
              </a:pPr>
              <a:r>
                <a:rPr lang="es-ES_tradnl" sz="1600" b="1" dirty="0"/>
                <a:t>F500</a:t>
              </a:r>
              <a:r>
                <a:rPr lang="es-ES_tradnl" sz="1600" b="1" baseline="30000" dirty="0"/>
                <a:t>® </a:t>
              </a:r>
              <a:r>
                <a:rPr lang="es-ES_tradnl" sz="1600" dirty="0"/>
                <a:t>(</a:t>
              </a:r>
              <a:r>
                <a:rPr lang="es-ES_tradnl" sz="1600" dirty="0" err="1"/>
                <a:t>pyraclostrobin</a:t>
              </a:r>
              <a:r>
                <a:rPr lang="es-ES_tradnl" sz="1600" dirty="0"/>
                <a:t>)   8,1%</a:t>
              </a:r>
              <a:endParaRPr lang="es-ES_tradnl" sz="1600" b="1" dirty="0"/>
            </a:p>
            <a:p>
              <a:pPr algn="r">
                <a:spcBef>
                  <a:spcPts val="600"/>
                </a:spcBef>
              </a:pPr>
              <a:r>
                <a:rPr lang="es-ES_tradnl" sz="1600" dirty="0" err="1"/>
                <a:t>epoxyconazole</a:t>
              </a:r>
              <a:r>
                <a:rPr lang="es-ES_tradnl" sz="1600" dirty="0"/>
                <a:t>      5%</a:t>
              </a:r>
              <a:endParaRPr lang="es-ES" sz="1600" dirty="0"/>
            </a:p>
            <a:p>
              <a:pPr algn="r">
                <a:spcBef>
                  <a:spcPts val="600"/>
                </a:spcBef>
              </a:pPr>
              <a:endParaRPr lang="es-ES" sz="160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r">
                <a:spcBef>
                  <a:spcPts val="600"/>
                </a:spcBef>
              </a:pPr>
              <a:r>
                <a:rPr lang="es-AR" sz="1600" b="1" dirty="0">
                  <a:solidFill>
                    <a:schemeClr val="accent1"/>
                  </a:solidFill>
                </a:rPr>
                <a:t>FORMULACIÓN</a:t>
              </a:r>
            </a:p>
            <a:p>
              <a:pPr algn="r">
                <a:spcBef>
                  <a:spcPts val="600"/>
                </a:spcBef>
              </a:pPr>
              <a:r>
                <a:rPr lang="es-ES" sz="1600" dirty="0">
                  <a:solidFill>
                    <a:srgbClr val="000000"/>
                  </a:solidFill>
                </a:rPr>
                <a:t>Concentrado </a:t>
              </a:r>
              <a:r>
                <a:rPr lang="es-ES" sz="1600" dirty="0" err="1">
                  <a:solidFill>
                    <a:srgbClr val="000000"/>
                  </a:solidFill>
                </a:rPr>
                <a:t>Emulsionable</a:t>
              </a:r>
              <a:r>
                <a:rPr lang="es-ES" sz="1600" dirty="0">
                  <a:solidFill>
                    <a:srgbClr val="000000"/>
                  </a:solidFill>
                </a:rPr>
                <a:t> </a:t>
              </a:r>
              <a:r>
                <a:rPr lang="es-AR" sz="1600" dirty="0">
                  <a:solidFill>
                    <a:srgbClr val="000000"/>
                  </a:solidFill>
                </a:rPr>
                <a:t>(EC)</a:t>
              </a:r>
            </a:p>
            <a:p>
              <a:pPr algn="r">
                <a:spcBef>
                  <a:spcPts val="600"/>
                </a:spcBef>
              </a:pPr>
              <a:endParaRPr lang="es-AR" sz="1600" b="1" dirty="0">
                <a:solidFill>
                  <a:schemeClr val="accent1"/>
                </a:solidFill>
              </a:endParaRPr>
            </a:p>
            <a:p>
              <a:pPr algn="r">
                <a:spcBef>
                  <a:spcPts val="600"/>
                </a:spcBef>
              </a:pPr>
              <a:r>
                <a:rPr lang="es-AR" sz="1600" b="1" dirty="0">
                  <a:solidFill>
                    <a:schemeClr val="accent1"/>
                  </a:solidFill>
                </a:rPr>
                <a:t>DISTRIBUCIÓN</a:t>
              </a:r>
            </a:p>
            <a:p>
              <a:pPr algn="r">
                <a:spcBef>
                  <a:spcPts val="600"/>
                </a:spcBef>
              </a:pPr>
              <a:r>
                <a:rPr lang="es-AR" sz="1600" dirty="0">
                  <a:solidFill>
                    <a:srgbClr val="000000"/>
                  </a:solidFill>
                </a:rPr>
                <a:t>Translaminar – Sistémica </a:t>
              </a:r>
            </a:p>
          </p:txBody>
        </p:sp>
      </p:grpSp>
      <p:pic>
        <p:nvPicPr>
          <p:cNvPr id="16" name="Imagen 15" descr="hojas-soja.png">
            <a:extLst>
              <a:ext uri="{FF2B5EF4-FFF2-40B4-BE49-F238E27FC236}">
                <a16:creationId xmlns:a16="http://schemas.microsoft.com/office/drawing/2014/main" id="{B2215B0E-3422-DD4A-96C5-0F71CB4AC9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0249" r="9381"/>
          <a:stretch/>
        </p:blipFill>
        <p:spPr>
          <a:xfrm>
            <a:off x="0" y="2603436"/>
            <a:ext cx="6096000" cy="42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72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8C38BB-98E9-E54F-B4C4-CF6080FE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Protección continua</a:t>
            </a:r>
          </a:p>
        </p:txBody>
      </p:sp>
      <p:pic>
        <p:nvPicPr>
          <p:cNvPr id="6" name="Picture 5" descr="puccrt_germination_rem00031446">
            <a:extLst>
              <a:ext uri="{FF2B5EF4-FFF2-40B4-BE49-F238E27FC236}">
                <a16:creationId xmlns:a16="http://schemas.microsoft.com/office/drawing/2014/main" id="{A050DAEB-D207-034A-8ECD-ECE78A33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68" y="2146933"/>
            <a:ext cx="2745018" cy="37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uccrt_sporulation_remImg0045">
            <a:extLst>
              <a:ext uri="{FF2B5EF4-FFF2-40B4-BE49-F238E27FC236}">
                <a16:creationId xmlns:a16="http://schemas.microsoft.com/office/drawing/2014/main" id="{0A63694B-4B8C-BC40-B608-287BCD1A9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065" y="2150856"/>
            <a:ext cx="2595728" cy="372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uccrt_mycel_remImg0079">
            <a:extLst>
              <a:ext uri="{FF2B5EF4-FFF2-40B4-BE49-F238E27FC236}">
                <a16:creationId xmlns:a16="http://schemas.microsoft.com/office/drawing/2014/main" id="{3062F643-3287-6E48-8790-357EBDA6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94" y="2156993"/>
            <a:ext cx="2722624" cy="37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00031448_Appressorium">
            <a:extLst>
              <a:ext uri="{FF2B5EF4-FFF2-40B4-BE49-F238E27FC236}">
                <a16:creationId xmlns:a16="http://schemas.microsoft.com/office/drawing/2014/main" id="{295950A8-E9B2-514C-82CC-36504879B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99" y="2147829"/>
            <a:ext cx="2717024" cy="373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puccrt_spore_rem00031477">
            <a:extLst>
              <a:ext uri="{FF2B5EF4-FFF2-40B4-BE49-F238E27FC236}">
                <a16:creationId xmlns:a16="http://schemas.microsoft.com/office/drawing/2014/main" id="{3FA4FDB0-9600-034F-9479-36B36C0DF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4" y="2128927"/>
            <a:ext cx="2746882" cy="376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62">
            <a:extLst>
              <a:ext uri="{FF2B5EF4-FFF2-40B4-BE49-F238E27FC236}">
                <a16:creationId xmlns:a16="http://schemas.microsoft.com/office/drawing/2014/main" id="{5410D0E9-7101-F541-AD53-BCF38F550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0659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63">
            <a:extLst>
              <a:ext uri="{FF2B5EF4-FFF2-40B4-BE49-F238E27FC236}">
                <a16:creationId xmlns:a16="http://schemas.microsoft.com/office/drawing/2014/main" id="{636FEAC2-F0CE-764D-9D1A-166B66E01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9486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64">
            <a:extLst>
              <a:ext uri="{FF2B5EF4-FFF2-40B4-BE49-F238E27FC236}">
                <a16:creationId xmlns:a16="http://schemas.microsoft.com/office/drawing/2014/main" id="{71B73C6E-37A9-3348-BA54-86782FF1B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7211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ine 65">
            <a:extLst>
              <a:ext uri="{FF2B5EF4-FFF2-40B4-BE49-F238E27FC236}">
                <a16:creationId xmlns:a16="http://schemas.microsoft.com/office/drawing/2014/main" id="{69259C72-3353-A046-A05B-081674444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94957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489A4221-E320-CD42-ADE0-1A3BA9885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82044" y="2325074"/>
            <a:ext cx="0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60">
            <a:extLst>
              <a:ext uri="{FF2B5EF4-FFF2-40B4-BE49-F238E27FC236}">
                <a16:creationId xmlns:a16="http://schemas.microsoft.com/office/drawing/2014/main" id="{8A970BDE-A318-FB44-805C-7C2720DFF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5978" y="2325074"/>
            <a:ext cx="2" cy="3204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Agrupar 49">
            <a:extLst>
              <a:ext uri="{FF2B5EF4-FFF2-40B4-BE49-F238E27FC236}">
                <a16:creationId xmlns:a16="http://schemas.microsoft.com/office/drawing/2014/main" id="{00291710-9A61-7A4C-B7A2-C5CB22DAA0CE}"/>
              </a:ext>
            </a:extLst>
          </p:cNvPr>
          <p:cNvGrpSpPr/>
          <p:nvPr/>
        </p:nvGrpSpPr>
        <p:grpSpPr>
          <a:xfrm>
            <a:off x="2993356" y="2800979"/>
            <a:ext cx="6101581" cy="423176"/>
            <a:chOff x="1971676" y="3337292"/>
            <a:chExt cx="5273675" cy="360000"/>
          </a:xfrm>
          <a:solidFill>
            <a:schemeClr val="tx2"/>
          </a:solidFill>
        </p:grpSpPr>
        <p:sp>
          <p:nvSpPr>
            <p:cNvPr id="18" name="AutoShape 68">
              <a:extLst>
                <a:ext uri="{FF2B5EF4-FFF2-40B4-BE49-F238E27FC236}">
                  <a16:creationId xmlns:a16="http://schemas.microsoft.com/office/drawing/2014/main" id="{4463D00F-5F2C-7E41-B452-641D5E2774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920264" y="3388704"/>
              <a:ext cx="360000" cy="257175"/>
            </a:xfrm>
            <a:prstGeom prst="triangle">
              <a:avLst>
                <a:gd name="adj" fmla="val 50472"/>
              </a:avLst>
            </a:prstGeom>
            <a:grpFill/>
            <a:ln>
              <a:noFill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Agrupar 51">
              <a:extLst>
                <a:ext uri="{FF2B5EF4-FFF2-40B4-BE49-F238E27FC236}">
                  <a16:creationId xmlns:a16="http://schemas.microsoft.com/office/drawing/2014/main" id="{CEEEF307-5F39-414E-A0FA-0881B4FD7DD6}"/>
                </a:ext>
              </a:extLst>
            </p:cNvPr>
            <p:cNvGrpSpPr/>
            <p:nvPr/>
          </p:nvGrpSpPr>
          <p:grpSpPr>
            <a:xfrm>
              <a:off x="2216151" y="3344614"/>
              <a:ext cx="5029200" cy="348038"/>
              <a:chOff x="2216151" y="3344614"/>
              <a:chExt cx="5029200" cy="348038"/>
            </a:xfrm>
            <a:grpFill/>
          </p:grpSpPr>
          <p:sp>
            <p:nvSpPr>
              <p:cNvPr id="20" name="AutoShape 66">
                <a:extLst>
                  <a:ext uri="{FF2B5EF4-FFF2-40B4-BE49-F238E27FC236}">
                    <a16:creationId xmlns:a16="http://schemas.microsoft.com/office/drawing/2014/main" id="{34928590-ABC0-FC44-ABA6-4F3366516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151" y="3344614"/>
                <a:ext cx="5029200" cy="348038"/>
              </a:xfrm>
              <a:prstGeom prst="homePlate">
                <a:avLst>
                  <a:gd name="adj" fmla="val 43248"/>
                </a:avLst>
              </a:prstGeom>
              <a:grpFill/>
              <a:ln>
                <a:noFill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5">
                <a:extLst>
                  <a:ext uri="{FF2B5EF4-FFF2-40B4-BE49-F238E27FC236}">
                    <a16:creationId xmlns:a16="http://schemas.microsoft.com/office/drawing/2014/main" id="{94E9BAAB-BF64-EE4A-B773-0F39EACF3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6076" y="3410724"/>
                <a:ext cx="1205433" cy="2154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524000" algn="r"/>
                    <a:tab pos="1790700" algn="l"/>
                  </a:tabLst>
                  <a:defRPr/>
                </a:pP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 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TRIAZOLES</a:t>
                </a:r>
              </a:p>
            </p:txBody>
          </p:sp>
        </p:grpSp>
      </p:grpSp>
      <p:grpSp>
        <p:nvGrpSpPr>
          <p:cNvPr id="22" name="Agrupar 54">
            <a:extLst>
              <a:ext uri="{FF2B5EF4-FFF2-40B4-BE49-F238E27FC236}">
                <a16:creationId xmlns:a16="http://schemas.microsoft.com/office/drawing/2014/main" id="{E8DC0CC4-38A8-DB41-8BCF-92258C0B91C5}"/>
              </a:ext>
            </a:extLst>
          </p:cNvPr>
          <p:cNvGrpSpPr/>
          <p:nvPr/>
        </p:nvGrpSpPr>
        <p:grpSpPr>
          <a:xfrm>
            <a:off x="1003190" y="3435418"/>
            <a:ext cx="5997608" cy="445738"/>
            <a:chOff x="366714" y="3909915"/>
            <a:chExt cx="5102225" cy="379193"/>
          </a:xfrm>
          <a:solidFill>
            <a:schemeClr val="accent2"/>
          </a:solidFill>
        </p:grpSpPr>
        <p:grpSp>
          <p:nvGrpSpPr>
            <p:cNvPr id="23" name="Group 86">
              <a:extLst>
                <a:ext uri="{FF2B5EF4-FFF2-40B4-BE49-F238E27FC236}">
                  <a16:creationId xmlns:a16="http://schemas.microsoft.com/office/drawing/2014/main" id="{FC5D2035-93B3-1C4F-9BE0-900D8E213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714" y="3909915"/>
              <a:ext cx="5102225" cy="379193"/>
              <a:chOff x="221" y="2274"/>
              <a:chExt cx="3214" cy="312"/>
            </a:xfrm>
            <a:grpFill/>
          </p:grpSpPr>
          <p:sp>
            <p:nvSpPr>
              <p:cNvPr id="25" name="AutoShape 74">
                <a:extLst>
                  <a:ext uri="{FF2B5EF4-FFF2-40B4-BE49-F238E27FC236}">
                    <a16:creationId xmlns:a16="http://schemas.microsoft.com/office/drawing/2014/main" id="{2958DFE4-7086-F746-818F-40109C530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" y="2274"/>
                <a:ext cx="3060" cy="312"/>
              </a:xfrm>
              <a:prstGeom prst="homePlate">
                <a:avLst>
                  <a:gd name="adj" fmla="val 41774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AutoShape 75">
                <a:extLst>
                  <a:ext uri="{FF2B5EF4-FFF2-40B4-BE49-F238E27FC236}">
                    <a16:creationId xmlns:a16="http://schemas.microsoft.com/office/drawing/2014/main" id="{1CA9A16E-D524-B042-A70F-8AC07625C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43" y="2352"/>
                <a:ext cx="312" cy="156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98B7CFF3-5EFE-704D-9D1E-93075D700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190" y="3998250"/>
              <a:ext cx="1866672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r"/>
                  <a:tab pos="1790700" algn="l"/>
                </a:tabLst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ESTROBILURINAS</a:t>
              </a:r>
            </a:p>
          </p:txBody>
        </p:sp>
      </p:grpSp>
      <p:grpSp>
        <p:nvGrpSpPr>
          <p:cNvPr id="27" name="Agrupar 59">
            <a:extLst>
              <a:ext uri="{FF2B5EF4-FFF2-40B4-BE49-F238E27FC236}">
                <a16:creationId xmlns:a16="http://schemas.microsoft.com/office/drawing/2014/main" id="{F112EA7B-53C4-CD4B-A725-170EE872A203}"/>
              </a:ext>
            </a:extLst>
          </p:cNvPr>
          <p:cNvGrpSpPr/>
          <p:nvPr/>
        </p:nvGrpSpPr>
        <p:grpSpPr>
          <a:xfrm>
            <a:off x="973395" y="4303861"/>
            <a:ext cx="8121530" cy="411738"/>
            <a:chOff x="320675" y="4839320"/>
            <a:chExt cx="6972300" cy="350270"/>
          </a:xfrm>
          <a:solidFill>
            <a:schemeClr val="accent1"/>
          </a:solidFill>
        </p:grpSpPr>
        <p:grpSp>
          <p:nvGrpSpPr>
            <p:cNvPr id="28" name="Group 87">
              <a:extLst>
                <a:ext uri="{FF2B5EF4-FFF2-40B4-BE49-F238E27FC236}">
                  <a16:creationId xmlns:a16="http://schemas.microsoft.com/office/drawing/2014/main" id="{AB3ACF98-13DF-C44C-BE90-2FDB6A989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675" y="4839320"/>
              <a:ext cx="6972300" cy="350270"/>
              <a:chOff x="192" y="3268"/>
              <a:chExt cx="4392" cy="314"/>
            </a:xfrm>
            <a:grpFill/>
          </p:grpSpPr>
          <p:sp>
            <p:nvSpPr>
              <p:cNvPr id="30" name="AutoShape 83">
                <a:extLst>
                  <a:ext uri="{FF2B5EF4-FFF2-40B4-BE49-F238E27FC236}">
                    <a16:creationId xmlns:a16="http://schemas.microsoft.com/office/drawing/2014/main" id="{C6CCA32D-F608-914C-B075-1C3F6D244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" y="3270"/>
                <a:ext cx="4230" cy="312"/>
              </a:xfrm>
              <a:prstGeom prst="homePlate">
                <a:avLst>
                  <a:gd name="adj" fmla="val 57746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AutoShape 84">
                <a:extLst>
                  <a:ext uri="{FF2B5EF4-FFF2-40B4-BE49-F238E27FC236}">
                    <a16:creationId xmlns:a16="http://schemas.microsoft.com/office/drawing/2014/main" id="{7209610F-C3AB-C440-8C93-9B7054DAE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 flipH="1">
                <a:off x="116" y="3344"/>
                <a:ext cx="314" cy="162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0D4A91A6-ABC5-484E-9368-449AC9A92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921303"/>
              <a:ext cx="964281" cy="215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24000" algn="r"/>
                  <a:tab pos="1790700" algn="l"/>
                </a:tabLst>
                <a:defRPr/>
              </a:pP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XEMIUM</a:t>
              </a:r>
              <a:r>
                <a:rPr kumimoji="0" lang="de-DE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®</a:t>
              </a:r>
            </a:p>
          </p:txBody>
        </p:sp>
      </p:grpSp>
      <p:sp>
        <p:nvSpPr>
          <p:cNvPr id="37" name="Fix/0,48/0/6,25/19,06">
            <a:extLst>
              <a:ext uri="{FF2B5EF4-FFF2-40B4-BE49-F238E27FC236}">
                <a16:creationId xmlns:a16="http://schemas.microsoft.com/office/drawing/2014/main" id="{D9A3782B-E600-B444-BBBE-75137C5AC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733" y="1471346"/>
            <a:ext cx="1707251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</a:rPr>
              <a:t>GERMINACIÓN</a:t>
            </a:r>
            <a:br>
              <a:rPr lang="en-US" sz="1400" b="1" dirty="0">
                <a:solidFill>
                  <a:schemeClr val="accent1"/>
                </a:solidFill>
                <a:latin typeface="Arial"/>
                <a:cs typeface="Arial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cs typeface="Arial"/>
              </a:rPr>
              <a:t>DE LA ESPORA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8" name="Fix/0,48/0/6,25/19,06">
            <a:extLst>
              <a:ext uri="{FF2B5EF4-FFF2-40B4-BE49-F238E27FC236}">
                <a16:creationId xmlns:a16="http://schemas.microsoft.com/office/drawing/2014/main" id="{E83B6D5C-8C38-764D-951D-9D72445B0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476" y="1471346"/>
            <a:ext cx="1716788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TUBO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GERMINATIVO</a:t>
            </a:r>
          </a:p>
        </p:txBody>
      </p:sp>
      <p:sp>
        <p:nvSpPr>
          <p:cNvPr id="39" name="Fix/0,48/0/6,25/19,06">
            <a:extLst>
              <a:ext uri="{FF2B5EF4-FFF2-40B4-BE49-F238E27FC236}">
                <a16:creationId xmlns:a16="http://schemas.microsoft.com/office/drawing/2014/main" id="{81CC6F1D-A7A6-FC4D-BA9E-344D95130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99" y="1471346"/>
            <a:ext cx="1733069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PENETRACIÓN</a:t>
            </a:r>
          </a:p>
        </p:txBody>
      </p:sp>
      <p:sp>
        <p:nvSpPr>
          <p:cNvPr id="40" name="Fix/0,48/0/6,25/19,06">
            <a:extLst>
              <a:ext uri="{FF2B5EF4-FFF2-40B4-BE49-F238E27FC236}">
                <a16:creationId xmlns:a16="http://schemas.microsoft.com/office/drawing/2014/main" id="{20B5B58D-3C88-4248-B068-76AFC51E7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60" y="1471346"/>
            <a:ext cx="1724930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CRECIMIENTO</a:t>
            </a:r>
          </a:p>
        </p:txBody>
      </p:sp>
      <p:sp>
        <p:nvSpPr>
          <p:cNvPr id="41" name="Fix/0,48/0/6,25/19,06">
            <a:extLst>
              <a:ext uri="{FF2B5EF4-FFF2-40B4-BE49-F238E27FC236}">
                <a16:creationId xmlns:a16="http://schemas.microsoft.com/office/drawing/2014/main" id="{AF566115-9667-F34F-84AC-5BA313318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5519" y="1471346"/>
            <a:ext cx="1611851" cy="831750"/>
          </a:xfrm>
          <a:prstGeom prst="rect">
            <a:avLst/>
          </a:prstGeom>
          <a:noFill/>
          <a:ln>
            <a:noFill/>
          </a:ln>
        </p:spPr>
        <p:txBody>
          <a:bodyPr wrap="none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ESPORULACIÓN</a:t>
            </a:r>
          </a:p>
        </p:txBody>
      </p:sp>
    </p:spTree>
    <p:extLst>
      <p:ext uri="{BB962C8B-B14F-4D97-AF65-F5344CB8AC3E}">
        <p14:creationId xmlns:p14="http://schemas.microsoft.com/office/powerpoint/2010/main" val="37312330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0F2C1-F575-3F43-9E73-6FC02376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r>
              <a:rPr lang="es-AR" dirty="0"/>
              <a:t>: sitios de acción en la cadena respiratoria mitocondrial</a:t>
            </a:r>
          </a:p>
        </p:txBody>
      </p:sp>
      <p:grpSp>
        <p:nvGrpSpPr>
          <p:cNvPr id="6" name="Agrupar 7">
            <a:extLst>
              <a:ext uri="{FF2B5EF4-FFF2-40B4-BE49-F238E27FC236}">
                <a16:creationId xmlns:a16="http://schemas.microsoft.com/office/drawing/2014/main" id="{20AE684B-A36A-B047-B271-87BC80DE474C}"/>
              </a:ext>
            </a:extLst>
          </p:cNvPr>
          <p:cNvGrpSpPr/>
          <p:nvPr/>
        </p:nvGrpSpPr>
        <p:grpSpPr>
          <a:xfrm>
            <a:off x="227012" y="1538278"/>
            <a:ext cx="11963401" cy="3873501"/>
            <a:chOff x="-1" y="1625598"/>
            <a:chExt cx="9282551" cy="4251325"/>
          </a:xfrm>
        </p:grpSpPr>
        <p:grpSp>
          <p:nvGrpSpPr>
            <p:cNvPr id="7" name="Agrupar 8">
              <a:extLst>
                <a:ext uri="{FF2B5EF4-FFF2-40B4-BE49-F238E27FC236}">
                  <a16:creationId xmlns:a16="http://schemas.microsoft.com/office/drawing/2014/main" id="{108F1FDF-265D-4742-977A-BB7A863FBC0B}"/>
                </a:ext>
              </a:extLst>
            </p:cNvPr>
            <p:cNvGrpSpPr/>
            <p:nvPr/>
          </p:nvGrpSpPr>
          <p:grpSpPr>
            <a:xfrm>
              <a:off x="-1" y="1625598"/>
              <a:ext cx="9282551" cy="4251325"/>
              <a:chOff x="-1" y="1625598"/>
              <a:chExt cx="9282551" cy="4251325"/>
            </a:xfrm>
          </p:grpSpPr>
          <p:grpSp>
            <p:nvGrpSpPr>
              <p:cNvPr id="24" name="Agrupar 25">
                <a:extLst>
                  <a:ext uri="{FF2B5EF4-FFF2-40B4-BE49-F238E27FC236}">
                    <a16:creationId xmlns:a16="http://schemas.microsoft.com/office/drawing/2014/main" id="{E8294654-0E1F-8040-B7BA-4B612623AC27}"/>
                  </a:ext>
                </a:extLst>
              </p:cNvPr>
              <p:cNvGrpSpPr/>
              <p:nvPr/>
            </p:nvGrpSpPr>
            <p:grpSpPr>
              <a:xfrm>
                <a:off x="-1" y="1625598"/>
                <a:ext cx="9282551" cy="4251325"/>
                <a:chOff x="473884" y="2033338"/>
                <a:chExt cx="8206701" cy="3843586"/>
              </a:xfrm>
            </p:grpSpPr>
            <p:pic>
              <p:nvPicPr>
                <p:cNvPr id="29" name="Picture 35" descr="Xemium_Atmungskette-Bildbearbeitung_03">
                  <a:extLst>
                    <a:ext uri="{FF2B5EF4-FFF2-40B4-BE49-F238E27FC236}">
                      <a16:creationId xmlns:a16="http://schemas.microsoft.com/office/drawing/2014/main" id="{4BBB6D21-3A79-3B48-A66F-6A89009B84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8686" b="97996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" t="10195"/>
                <a:stretch/>
              </p:blipFill>
              <p:spPr bwMode="auto">
                <a:xfrm>
                  <a:off x="473884" y="2033338"/>
                  <a:ext cx="8084328" cy="38435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" name="Text Box 12">
                  <a:extLst>
                    <a:ext uri="{FF2B5EF4-FFF2-40B4-BE49-F238E27FC236}">
                      <a16:creationId xmlns:a16="http://schemas.microsoft.com/office/drawing/2014/main" id="{18E88DD9-C604-514D-8516-0A41179B79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0071" y="5066342"/>
                  <a:ext cx="1030288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Succinato</a:t>
                  </a:r>
                </a:p>
              </p:txBody>
            </p:sp>
            <p:sp>
              <p:nvSpPr>
                <p:cNvPr id="31" name="Text Box 13">
                  <a:extLst>
                    <a:ext uri="{FF2B5EF4-FFF2-40B4-BE49-F238E27FC236}">
                      <a16:creationId xmlns:a16="http://schemas.microsoft.com/office/drawing/2014/main" id="{AFA0E170-71F7-5742-82A7-0B8F27E18B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2856" y="5077824"/>
                  <a:ext cx="992187" cy="30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Fumarato</a:t>
                  </a:r>
                </a:p>
              </p:txBody>
            </p:sp>
            <p:sp>
              <p:nvSpPr>
                <p:cNvPr id="32" name="Text Box 14">
                  <a:extLst>
                    <a:ext uri="{FF2B5EF4-FFF2-40B4-BE49-F238E27FC236}">
                      <a16:creationId xmlns:a16="http://schemas.microsoft.com/office/drawing/2014/main" id="{AD38D024-5AC5-CA4D-8EA4-8EA661BFAB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86025" y="4833938"/>
                  <a:ext cx="831850" cy="6413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Ciclo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Krebs</a:t>
                  </a:r>
                </a:p>
              </p:txBody>
            </p:sp>
            <p:sp>
              <p:nvSpPr>
                <p:cNvPr id="33" name="Text Box 20">
                  <a:extLst>
                    <a:ext uri="{FF2B5EF4-FFF2-40B4-BE49-F238E27FC236}">
                      <a16:creationId xmlns:a16="http://schemas.microsoft.com/office/drawing/2014/main" id="{E7571B63-D3EE-5E4B-AD6D-B5B15ECF44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70463" y="2542847"/>
                  <a:ext cx="1360487" cy="320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Citocromo c</a:t>
                  </a:r>
                </a:p>
              </p:txBody>
            </p:sp>
            <p:sp>
              <p:nvSpPr>
                <p:cNvPr id="34" name="Text Box 21">
                  <a:extLst>
                    <a:ext uri="{FF2B5EF4-FFF2-40B4-BE49-F238E27FC236}">
                      <a16:creationId xmlns:a16="http://schemas.microsoft.com/office/drawing/2014/main" id="{C7379706-C3E0-AF40-AD0C-77208309E5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9985" y="3549650"/>
                  <a:ext cx="60007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Q/HQ</a:t>
                  </a:r>
                </a:p>
              </p:txBody>
            </p:sp>
            <p:sp>
              <p:nvSpPr>
                <p:cNvPr id="35" name="Text Box 22">
                  <a:extLst>
                    <a:ext uri="{FF2B5EF4-FFF2-40B4-BE49-F238E27FC236}">
                      <a16:creationId xmlns:a16="http://schemas.microsoft.com/office/drawing/2014/main" id="{23616E5B-3914-0D4E-B540-F0A6836B827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41384" y="3200596"/>
                  <a:ext cx="600075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Cit c</a:t>
                  </a:r>
                </a:p>
              </p:txBody>
            </p:sp>
            <p:sp>
              <p:nvSpPr>
                <p:cNvPr id="36" name="Text Box 27">
                  <a:extLst>
                    <a:ext uri="{FF2B5EF4-FFF2-40B4-BE49-F238E27FC236}">
                      <a16:creationId xmlns:a16="http://schemas.microsoft.com/office/drawing/2014/main" id="{156BCF14-4483-7B49-AD19-F4B70FE22BF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48047" y="3478213"/>
                  <a:ext cx="600075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6">
                          <a:lumMod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HQ/Q</a:t>
                  </a:r>
                </a:p>
              </p:txBody>
            </p:sp>
            <p:sp>
              <p:nvSpPr>
                <p:cNvPr id="37" name="Text Box 28">
                  <a:extLst>
                    <a:ext uri="{FF2B5EF4-FFF2-40B4-BE49-F238E27FC236}">
                      <a16:creationId xmlns:a16="http://schemas.microsoft.com/office/drawing/2014/main" id="{B6DF4CF3-BDBC-4347-A7C9-FEDDDE36DE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600" y="4495800"/>
                  <a:ext cx="684213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NADH</a:t>
                  </a:r>
                </a:p>
              </p:txBody>
            </p:sp>
            <p:sp>
              <p:nvSpPr>
                <p:cNvPr id="38" name="Text Box 29">
                  <a:extLst>
                    <a:ext uri="{FF2B5EF4-FFF2-40B4-BE49-F238E27FC236}">
                      <a16:creationId xmlns:a16="http://schemas.microsoft.com/office/drawing/2014/main" id="{AFF18FB0-C5FD-7B49-8C96-D99C9C9CDE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8303" y="4674408"/>
                  <a:ext cx="684213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NAD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+</a:t>
                  </a:r>
                </a:p>
              </p:txBody>
            </p:sp>
            <p:sp>
              <p:nvSpPr>
                <p:cNvPr id="39" name="Text Box 30">
                  <a:extLst>
                    <a:ext uri="{FF2B5EF4-FFF2-40B4-BE49-F238E27FC236}">
                      <a16:creationId xmlns:a16="http://schemas.microsoft.com/office/drawing/2014/main" id="{6268E4C9-3D8E-324C-A4C7-9F319C5185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89129" y="4394159"/>
                  <a:ext cx="118745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½ O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 + 2H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+</a:t>
                  </a:r>
                </a:p>
              </p:txBody>
            </p:sp>
            <p:sp>
              <p:nvSpPr>
                <p:cNvPr id="40" name="Text Box 31">
                  <a:extLst>
                    <a:ext uri="{FF2B5EF4-FFF2-40B4-BE49-F238E27FC236}">
                      <a16:creationId xmlns:a16="http://schemas.microsoft.com/office/drawing/2014/main" id="{3ABBEA67-4538-B44E-B490-98D3D00602B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75110" y="4664992"/>
                  <a:ext cx="118745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H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O</a:t>
                  </a:r>
                  <a:endParaRPr kumimoji="0" lang="es-AR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1" name="Text Box 32">
                  <a:extLst>
                    <a:ext uri="{FF2B5EF4-FFF2-40B4-BE49-F238E27FC236}">
                      <a16:creationId xmlns:a16="http://schemas.microsoft.com/office/drawing/2014/main" id="{E9329335-07AD-3C4C-8A67-D4083412FA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00149" y="4913902"/>
                  <a:ext cx="1079500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ADP + PO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4</a:t>
                  </a:r>
                  <a:r>
                    <a:rPr kumimoji="0" lang="es-AR" sz="12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3-</a:t>
                  </a:r>
                </a:p>
              </p:txBody>
            </p:sp>
            <p:sp>
              <p:nvSpPr>
                <p:cNvPr id="42" name="Text Box 33">
                  <a:extLst>
                    <a:ext uri="{FF2B5EF4-FFF2-40B4-BE49-F238E27FC236}">
                      <a16:creationId xmlns:a16="http://schemas.microsoft.com/office/drawing/2014/main" id="{21A6498A-F5F5-834E-92BF-CA6756F5CE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02137" y="4913901"/>
                  <a:ext cx="978448" cy="2504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ATP + H</a:t>
                  </a:r>
                  <a:r>
                    <a:rPr kumimoji="0" lang="es-AR" sz="1200" b="1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2</a:t>
                  </a:r>
                  <a:r>
                    <a:rPr kumimoji="0" lang="es-AR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Arial" charset="0"/>
                    </a:rPr>
                    <a:t>0</a:t>
                  </a:r>
                  <a:endParaRPr kumimoji="0" lang="es-AR" sz="1200" b="1" i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43" name="Rectangle 38">
                  <a:extLst>
                    <a:ext uri="{FF2B5EF4-FFF2-40B4-BE49-F238E27FC236}">
                      <a16:creationId xmlns:a16="http://schemas.microsoft.com/office/drawing/2014/main" id="{2FEB6E41-B00B-824E-B13A-54B34A30D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6463" y="2420938"/>
                  <a:ext cx="1871662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Text Box 28">
                <a:extLst>
                  <a:ext uri="{FF2B5EF4-FFF2-40B4-BE49-F238E27FC236}">
                    <a16:creationId xmlns:a16="http://schemas.microsoft.com/office/drawing/2014/main" id="{8B34CEF1-8EDD-3A40-A1BC-F32108B94F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020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4H*</a:t>
                </a:r>
              </a:p>
            </p:txBody>
          </p:sp>
          <p:sp>
            <p:nvSpPr>
              <p:cNvPr id="26" name="Text Box 28">
                <a:extLst>
                  <a:ext uri="{FF2B5EF4-FFF2-40B4-BE49-F238E27FC236}">
                    <a16:creationId xmlns:a16="http://schemas.microsoft.com/office/drawing/2014/main" id="{ED2D026B-71E6-AC45-8DC4-63D71D081A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16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4H*</a:t>
                </a:r>
              </a:p>
            </p:txBody>
          </p:sp>
          <p:sp>
            <p:nvSpPr>
              <p:cNvPr id="27" name="Text Box 28">
                <a:extLst>
                  <a:ext uri="{FF2B5EF4-FFF2-40B4-BE49-F238E27FC236}">
                    <a16:creationId xmlns:a16="http://schemas.microsoft.com/office/drawing/2014/main" id="{5B534D00-4AE6-034B-8EE2-DDBC03F930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74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2H*</a:t>
                </a:r>
              </a:p>
            </p:txBody>
          </p:sp>
          <p:sp>
            <p:nvSpPr>
              <p:cNvPr id="28" name="Text Box 28">
                <a:extLst>
                  <a:ext uri="{FF2B5EF4-FFF2-40B4-BE49-F238E27FC236}">
                    <a16:creationId xmlns:a16="http://schemas.microsoft.com/office/drawing/2014/main" id="{92039EAA-D78C-954D-B066-CC84F9D4C6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93355" y="2304585"/>
                <a:ext cx="452145" cy="286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AR" sz="1200" b="1" dirty="0">
                    <a:solidFill>
                      <a:srgbClr val="800000"/>
                    </a:solidFill>
                  </a:rPr>
                  <a:t>2</a:t>
                </a:r>
                <a:r>
                  <a:rPr kumimoji="0" lang="es-A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H*</a:t>
                </a:r>
              </a:p>
            </p:txBody>
          </p:sp>
        </p:grpSp>
        <p:grpSp>
          <p:nvGrpSpPr>
            <p:cNvPr id="8" name="Agrupar 9">
              <a:extLst>
                <a:ext uri="{FF2B5EF4-FFF2-40B4-BE49-F238E27FC236}">
                  <a16:creationId xmlns:a16="http://schemas.microsoft.com/office/drawing/2014/main" id="{A3B7DC2B-6191-0346-8C2A-0ED214DFC71B}"/>
                </a:ext>
              </a:extLst>
            </p:cNvPr>
            <p:cNvGrpSpPr/>
            <p:nvPr/>
          </p:nvGrpSpPr>
          <p:grpSpPr>
            <a:xfrm>
              <a:off x="184076" y="1908448"/>
              <a:ext cx="1639723" cy="360040"/>
              <a:chOff x="755576" y="2060848"/>
              <a:chExt cx="1639723" cy="360040"/>
            </a:xfrm>
            <a:noFill/>
          </p:grpSpPr>
          <p:sp>
            <p:nvSpPr>
              <p:cNvPr id="22" name="Fix/0,48/0/6,25/19,06">
                <a:extLst>
                  <a:ext uri="{FF2B5EF4-FFF2-40B4-BE49-F238E27FC236}">
                    <a16:creationId xmlns:a16="http://schemas.microsoft.com/office/drawing/2014/main" id="{817F094F-142B-5C47-970C-97A263F53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576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 Box 7">
                <a:extLst>
                  <a:ext uri="{FF2B5EF4-FFF2-40B4-BE49-F238E27FC236}">
                    <a16:creationId xmlns:a16="http://schemas.microsoft.com/office/drawing/2014/main" id="{604DF363-B86A-C44D-8BD4-46D8476BA6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9592" y="2060848"/>
                <a:ext cx="1495707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</a:t>
                </a:r>
              </a:p>
            </p:txBody>
          </p:sp>
        </p:grpSp>
        <p:grpSp>
          <p:nvGrpSpPr>
            <p:cNvPr id="9" name="Agrupar 10">
              <a:extLst>
                <a:ext uri="{FF2B5EF4-FFF2-40B4-BE49-F238E27FC236}">
                  <a16:creationId xmlns:a16="http://schemas.microsoft.com/office/drawing/2014/main" id="{C14E3E32-02C1-464C-A2AA-09C546351392}"/>
                </a:ext>
              </a:extLst>
            </p:cNvPr>
            <p:cNvGrpSpPr/>
            <p:nvPr/>
          </p:nvGrpSpPr>
          <p:grpSpPr>
            <a:xfrm>
              <a:off x="1878360" y="1908448"/>
              <a:ext cx="1700835" cy="360040"/>
              <a:chOff x="2411760" y="2060848"/>
              <a:chExt cx="1700835" cy="360040"/>
            </a:xfrm>
            <a:noFill/>
          </p:grpSpPr>
          <p:sp>
            <p:nvSpPr>
              <p:cNvPr id="20" name="Fix/0,48/0/6,25/19,06">
                <a:extLst>
                  <a:ext uri="{FF2B5EF4-FFF2-40B4-BE49-F238E27FC236}">
                    <a16:creationId xmlns:a16="http://schemas.microsoft.com/office/drawing/2014/main" id="{F46E2B0A-796B-844B-A5A5-BCB8DED95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1760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 Box 8">
                <a:extLst>
                  <a:ext uri="{FF2B5EF4-FFF2-40B4-BE49-F238E27FC236}">
                    <a16:creationId xmlns:a16="http://schemas.microsoft.com/office/drawing/2014/main" id="{670B1068-4DA4-7E44-838E-6E0422A912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8585" y="2060848"/>
                <a:ext cx="1554010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II</a:t>
                </a:r>
              </a:p>
            </p:txBody>
          </p:sp>
        </p:grpSp>
        <p:grpSp>
          <p:nvGrpSpPr>
            <p:cNvPr id="10" name="Agrupar 11">
              <a:extLst>
                <a:ext uri="{FF2B5EF4-FFF2-40B4-BE49-F238E27FC236}">
                  <a16:creationId xmlns:a16="http://schemas.microsoft.com/office/drawing/2014/main" id="{9031C4DE-0404-214D-979A-C935E5D60381}"/>
                </a:ext>
              </a:extLst>
            </p:cNvPr>
            <p:cNvGrpSpPr/>
            <p:nvPr/>
          </p:nvGrpSpPr>
          <p:grpSpPr>
            <a:xfrm>
              <a:off x="3725044" y="1908448"/>
              <a:ext cx="1747258" cy="360040"/>
              <a:chOff x="4067944" y="2060848"/>
              <a:chExt cx="1747258" cy="360040"/>
            </a:xfrm>
            <a:noFill/>
          </p:grpSpPr>
          <p:sp>
            <p:nvSpPr>
              <p:cNvPr id="18" name="Fix/0,48/0/6,25/19,06">
                <a:extLst>
                  <a:ext uri="{FF2B5EF4-FFF2-40B4-BE49-F238E27FC236}">
                    <a16:creationId xmlns:a16="http://schemas.microsoft.com/office/drawing/2014/main" id="{F0E76A9B-D77C-6241-A298-B34A244C9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7944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9">
                <a:extLst>
                  <a:ext uri="{FF2B5EF4-FFF2-40B4-BE49-F238E27FC236}">
                    <a16:creationId xmlns:a16="http://schemas.microsoft.com/office/drawing/2014/main" id="{AFBA8844-1DC1-BC47-AD71-D760D3E8E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2889" y="2060848"/>
                <a:ext cx="1612313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III</a:t>
                </a:r>
              </a:p>
            </p:txBody>
          </p:sp>
        </p:grpSp>
        <p:grpSp>
          <p:nvGrpSpPr>
            <p:cNvPr id="11" name="Agrupar 12">
              <a:extLst>
                <a:ext uri="{FF2B5EF4-FFF2-40B4-BE49-F238E27FC236}">
                  <a16:creationId xmlns:a16="http://schemas.microsoft.com/office/drawing/2014/main" id="{1827A701-EB72-9743-874A-54DF3C15CDF8}"/>
                </a:ext>
              </a:extLst>
            </p:cNvPr>
            <p:cNvGrpSpPr/>
            <p:nvPr/>
          </p:nvGrpSpPr>
          <p:grpSpPr>
            <a:xfrm>
              <a:off x="5647928" y="1908448"/>
              <a:ext cx="1707683" cy="360040"/>
              <a:chOff x="5724128" y="2060848"/>
              <a:chExt cx="1707683" cy="360040"/>
            </a:xfrm>
            <a:noFill/>
          </p:grpSpPr>
          <p:sp>
            <p:nvSpPr>
              <p:cNvPr id="16" name="Fix/0,48/0/6,25/19,06">
                <a:extLst>
                  <a:ext uri="{FF2B5EF4-FFF2-40B4-BE49-F238E27FC236}">
                    <a16:creationId xmlns:a16="http://schemas.microsoft.com/office/drawing/2014/main" id="{BFB458E4-2C19-5D4A-B604-B76FB0BA4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4128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 Box 10">
                <a:extLst>
                  <a:ext uri="{FF2B5EF4-FFF2-40B4-BE49-F238E27FC236}">
                    <a16:creationId xmlns:a16="http://schemas.microsoft.com/office/drawing/2014/main" id="{62393C2B-BA0B-5D47-B40D-1F53F4F45C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6136" y="2060848"/>
                <a:ext cx="1635675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IV</a:t>
                </a:r>
              </a:p>
            </p:txBody>
          </p:sp>
        </p:grpSp>
        <p:grpSp>
          <p:nvGrpSpPr>
            <p:cNvPr id="12" name="Agrupar 13">
              <a:extLst>
                <a:ext uri="{FF2B5EF4-FFF2-40B4-BE49-F238E27FC236}">
                  <a16:creationId xmlns:a16="http://schemas.microsoft.com/office/drawing/2014/main" id="{22FB9F17-9E30-7346-9AFE-F2124CE81DDA}"/>
                </a:ext>
              </a:extLst>
            </p:cNvPr>
            <p:cNvGrpSpPr/>
            <p:nvPr/>
          </p:nvGrpSpPr>
          <p:grpSpPr>
            <a:xfrm>
              <a:off x="7469212" y="1908448"/>
              <a:ext cx="1649381" cy="360040"/>
              <a:chOff x="7380312" y="2060848"/>
              <a:chExt cx="1649381" cy="360040"/>
            </a:xfrm>
            <a:noFill/>
          </p:grpSpPr>
          <p:sp>
            <p:nvSpPr>
              <p:cNvPr id="14" name="Fix/0,48/0/6,25/19,06">
                <a:extLst>
                  <a:ext uri="{FF2B5EF4-FFF2-40B4-BE49-F238E27FC236}">
                    <a16:creationId xmlns:a16="http://schemas.microsoft.com/office/drawing/2014/main" id="{99CF5305-8978-0441-BECE-EB360BD00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80312" y="2060848"/>
                <a:ext cx="1440160" cy="36004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E820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 Box 11">
                <a:extLst>
                  <a:ext uri="{FF2B5EF4-FFF2-40B4-BE49-F238E27FC236}">
                    <a16:creationId xmlns:a16="http://schemas.microsoft.com/office/drawing/2014/main" id="{427D605D-8DF0-5B45-AE47-2AEBF2DB8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2320" y="2060848"/>
                <a:ext cx="1577373" cy="35468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15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COMPLEJO V</a:t>
                </a:r>
              </a:p>
            </p:txBody>
          </p:sp>
        </p:grpSp>
        <p:pic>
          <p:nvPicPr>
            <p:cNvPr id="13" name="Imagen 12" descr="flecha.png">
              <a:extLst>
                <a:ext uri="{FF2B5EF4-FFF2-40B4-BE49-F238E27FC236}">
                  <a16:creationId xmlns:a16="http://schemas.microsoft.com/office/drawing/2014/main" id="{AEED41FF-4C5C-9B48-8A3E-2340113AD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039" y="4355592"/>
              <a:ext cx="1122257" cy="1499616"/>
            </a:xfrm>
            <a:prstGeom prst="rect">
              <a:avLst/>
            </a:prstGeom>
          </p:spPr>
        </p:pic>
      </p:grpSp>
      <p:sp>
        <p:nvSpPr>
          <p:cNvPr id="44" name="AutoShape 18">
            <a:extLst>
              <a:ext uri="{FF2B5EF4-FFF2-40B4-BE49-F238E27FC236}">
                <a16:creationId xmlns:a16="http://schemas.microsoft.com/office/drawing/2014/main" id="{1B7B5E8E-5C01-1A4F-A25F-438EC2F8390C}"/>
              </a:ext>
            </a:extLst>
          </p:cNvPr>
          <p:cNvSpPr>
            <a:spLocks noChangeArrowheads="1"/>
          </p:cNvSpPr>
          <p:nvPr/>
        </p:nvSpPr>
        <p:spPr bwMode="auto">
          <a:xfrm rot="8915811">
            <a:off x="4673894" y="3278166"/>
            <a:ext cx="1032694" cy="1592867"/>
          </a:xfrm>
          <a:prstGeom prst="lightningBol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85F0C63-6D51-8541-B6E4-331D6EF6E4BA}"/>
              </a:ext>
            </a:extLst>
          </p:cNvPr>
          <p:cNvSpPr/>
          <p:nvPr/>
        </p:nvSpPr>
        <p:spPr>
          <a:xfrm>
            <a:off x="951809" y="5652182"/>
            <a:ext cx="56109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SzPct val="100000"/>
            </a:pP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COMPLEJO II es el sitio de acción de los SDHIs</a:t>
            </a:r>
            <a:b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</a:b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  <a:sym typeface="Wingdings" pitchFamily="2" charset="2"/>
              </a:rPr>
              <a:t>(</a:t>
            </a:r>
            <a:r>
              <a:rPr lang="es-AR" b="1" dirty="0">
                <a:solidFill>
                  <a:schemeClr val="tx2"/>
                </a:solidFill>
                <a:cs typeface="Arial" panose="020B0604020202020204" pitchFamily="34" charset="0"/>
              </a:rPr>
              <a:t>Carboxamidas y Benzamidas).</a:t>
            </a:r>
          </a:p>
          <a:p>
            <a:pPr algn="ctr">
              <a:spcBef>
                <a:spcPct val="50000"/>
              </a:spcBef>
              <a:buSzPct val="100000"/>
            </a:pPr>
            <a:endParaRPr lang="en-GB" altLang="es-AR" b="1" noProof="1">
              <a:solidFill>
                <a:schemeClr val="tx2"/>
              </a:solidFill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6" name="1 Elipse">
            <a:extLst>
              <a:ext uri="{FF2B5EF4-FFF2-40B4-BE49-F238E27FC236}">
                <a16:creationId xmlns:a16="http://schemas.microsoft.com/office/drawing/2014/main" id="{9385F6B0-F1A9-5B4B-A5B1-1912EC6E3F67}"/>
              </a:ext>
            </a:extLst>
          </p:cNvPr>
          <p:cNvSpPr/>
          <p:nvPr/>
        </p:nvSpPr>
        <p:spPr>
          <a:xfrm>
            <a:off x="7373391" y="2036019"/>
            <a:ext cx="76228" cy="83136"/>
          </a:xfrm>
          <a:prstGeom prst="ellipse">
            <a:avLst/>
          </a:prstGeom>
          <a:solidFill>
            <a:srgbClr val="002875"/>
          </a:solidFill>
          <a:ln>
            <a:solidFill>
              <a:srgbClr val="0028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6232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5" presetClass="emph" presetSubtype="0" repeatCount="3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F5C70-348E-214D-8549-AE95C7473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La molécula de la protección continua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F4408AF-731F-B24F-8D45-837AA7007133}"/>
              </a:ext>
            </a:extLst>
          </p:cNvPr>
          <p:cNvSpPr/>
          <p:nvPr/>
        </p:nvSpPr>
        <p:spPr>
          <a:xfrm>
            <a:off x="218306" y="2852657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/>
            <a:r>
              <a:rPr lang="es-AR" sz="1600" b="1" dirty="0">
                <a:solidFill>
                  <a:schemeClr val="tx2"/>
                </a:solidFill>
              </a:rPr>
              <a:t>Movilidad única.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77A3C9-0643-4A43-B4E8-73DC7DB179F6}"/>
              </a:ext>
            </a:extLst>
          </p:cNvPr>
          <p:cNvSpPr/>
          <p:nvPr/>
        </p:nvSpPr>
        <p:spPr>
          <a:xfrm>
            <a:off x="218306" y="3544813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Formulación inteligente.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F1B826E-09F0-2646-98AC-D28AF227FF04}"/>
              </a:ext>
            </a:extLst>
          </p:cNvPr>
          <p:cNvSpPr/>
          <p:nvPr/>
        </p:nvSpPr>
        <p:spPr>
          <a:xfrm>
            <a:off x="218306" y="4236969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Preventivo y curativo.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17FCC27-E58E-E143-A729-2922AEB3E731}"/>
              </a:ext>
            </a:extLst>
          </p:cNvPr>
          <p:cNvSpPr/>
          <p:nvPr/>
        </p:nvSpPr>
        <p:spPr>
          <a:xfrm>
            <a:off x="218306" y="4929125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/>
            <a:r>
              <a:rPr lang="es-AR" sz="1600" b="1" dirty="0">
                <a:solidFill>
                  <a:schemeClr val="tx2"/>
                </a:solidFill>
              </a:rPr>
              <a:t>Amplio espectro de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control de enfermedades.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6BE892-3E28-0E4B-857A-4E4B56769465}"/>
              </a:ext>
            </a:extLst>
          </p:cNvPr>
          <p:cNvSpPr/>
          <p:nvPr/>
        </p:nvSpPr>
        <p:spPr>
          <a:xfrm>
            <a:off x="0" y="1784648"/>
            <a:ext cx="4319920" cy="853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es-AR" b="1" dirty="0">
                <a:solidFill>
                  <a:schemeClr val="bg1"/>
                </a:solidFill>
              </a:rPr>
              <a:t>Xemium</a:t>
            </a:r>
            <a:r>
              <a:rPr lang="es-AR" b="1" baseline="30000" dirty="0">
                <a:solidFill>
                  <a:schemeClr val="bg1"/>
                </a:solidFill>
              </a:rPr>
              <a:t>®</a:t>
            </a:r>
            <a:r>
              <a:rPr lang="es-AR" b="1" dirty="0">
                <a:solidFill>
                  <a:schemeClr val="bg1"/>
                </a:solidFill>
              </a:rPr>
              <a:t> </a:t>
            </a:r>
            <a:r>
              <a:rPr lang="es-AR" dirty="0">
                <a:solidFill>
                  <a:schemeClr val="bg1"/>
                </a:solidFill>
              </a:rPr>
              <a:t>es: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FE526F9-62A6-054C-8216-001E24013A11}"/>
              </a:ext>
            </a:extLst>
          </p:cNvPr>
          <p:cNvSpPr/>
          <p:nvPr/>
        </p:nvSpPr>
        <p:spPr>
          <a:xfrm>
            <a:off x="5100912" y="2852657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Mayor flexibilidad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y versatilidad de uso.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513B1B5-574C-F741-B754-CCCE05BE2464}"/>
              </a:ext>
            </a:extLst>
          </p:cNvPr>
          <p:cNvSpPr/>
          <p:nvPr/>
        </p:nvSpPr>
        <p:spPr>
          <a:xfrm>
            <a:off x="5100912" y="3544813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MX" sz="1600" b="1" dirty="0">
                <a:solidFill>
                  <a:schemeClr val="tx2"/>
                </a:solidFill>
              </a:rPr>
              <a:t>Más días de protección. </a:t>
            </a:r>
            <a:endParaRPr lang="es-AR" sz="1600" b="1" dirty="0">
              <a:solidFill>
                <a:schemeClr val="tx2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ED5E29-FC1E-034E-A34D-F70164E124F3}"/>
              </a:ext>
            </a:extLst>
          </p:cNvPr>
          <p:cNvSpPr/>
          <p:nvPr/>
        </p:nvSpPr>
        <p:spPr>
          <a:xfrm>
            <a:off x="5100912" y="4236969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Distinto modo de acción –</a:t>
            </a:r>
            <a:br>
              <a:rPr lang="es-AR" sz="1600" b="1" dirty="0">
                <a:solidFill>
                  <a:schemeClr val="tx2"/>
                </a:solidFill>
              </a:rPr>
            </a:br>
            <a:r>
              <a:rPr lang="es-AR" sz="1600" b="1" dirty="0">
                <a:solidFill>
                  <a:schemeClr val="tx2"/>
                </a:solidFill>
              </a:rPr>
              <a:t>Manejo de resistencia.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A6B12AA-9866-9948-89AA-091A7588E0F4}"/>
              </a:ext>
            </a:extLst>
          </p:cNvPr>
          <p:cNvSpPr/>
          <p:nvPr/>
        </p:nvSpPr>
        <p:spPr>
          <a:xfrm>
            <a:off x="5100912" y="4929125"/>
            <a:ext cx="3600000" cy="445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2700" lvl="1" algn="ctr">
              <a:spcBef>
                <a:spcPct val="20000"/>
              </a:spcBef>
              <a:defRPr/>
            </a:pPr>
            <a:r>
              <a:rPr lang="es-AR" sz="1600" b="1" dirty="0">
                <a:solidFill>
                  <a:schemeClr val="tx2"/>
                </a:solidFill>
              </a:rPr>
              <a:t>Mayor rendimiento.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3583A64-A86E-804F-93C0-C8DF8858B61C}"/>
              </a:ext>
            </a:extLst>
          </p:cNvPr>
          <p:cNvSpPr/>
          <p:nvPr/>
        </p:nvSpPr>
        <p:spPr>
          <a:xfrm>
            <a:off x="4740952" y="1784648"/>
            <a:ext cx="4319920" cy="853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8900" algn="ctr" fontAlgn="auto">
              <a:spcBef>
                <a:spcPts val="0"/>
              </a:spcBef>
              <a:spcAft>
                <a:spcPts val="0"/>
              </a:spcAft>
              <a:tabLst>
                <a:tab pos="88900" algn="l"/>
              </a:tabLst>
              <a:defRPr/>
            </a:pPr>
            <a:r>
              <a:rPr lang="es-AR" b="1" dirty="0">
                <a:solidFill>
                  <a:schemeClr val="bg1"/>
                </a:solidFill>
              </a:rPr>
              <a:t>Beneficios</a:t>
            </a:r>
            <a:br>
              <a:rPr lang="es-AR" b="1" dirty="0">
                <a:solidFill>
                  <a:schemeClr val="bg1"/>
                </a:solidFill>
              </a:rPr>
            </a:br>
            <a:r>
              <a:rPr lang="es-AR" dirty="0">
                <a:solidFill>
                  <a:schemeClr val="bg1"/>
                </a:solidFill>
              </a:rPr>
              <a:t>para los </a:t>
            </a:r>
            <a:r>
              <a:rPr lang="es-AR" b="1" dirty="0">
                <a:solidFill>
                  <a:schemeClr val="bg1"/>
                </a:solidFill>
              </a:rPr>
              <a:t>productores:</a:t>
            </a:r>
            <a:endParaRPr lang="es-AR" dirty="0">
              <a:solidFill>
                <a:schemeClr val="bg1"/>
              </a:solidFill>
            </a:endParaRPr>
          </a:p>
        </p:txBody>
      </p:sp>
      <p:pic>
        <p:nvPicPr>
          <p:cNvPr id="21" name="Imagen 20" descr="Fondo soja.jpg">
            <a:extLst>
              <a:ext uri="{FF2B5EF4-FFF2-40B4-BE49-F238E27FC236}">
                <a16:creationId xmlns:a16="http://schemas.microsoft.com/office/drawing/2014/main" id="{0CF6C70A-F884-5843-B3BA-4F1BB3FD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7" r="35827"/>
          <a:stretch/>
        </p:blipFill>
        <p:spPr>
          <a:xfrm>
            <a:off x="9060872" y="0"/>
            <a:ext cx="3128738" cy="6858000"/>
          </a:xfrm>
          <a:prstGeom prst="rect">
            <a:avLst/>
          </a:prstGeom>
        </p:spPr>
      </p:pic>
      <p:grpSp>
        <p:nvGrpSpPr>
          <p:cNvPr id="7" name="Gruppieren 8">
            <a:extLst>
              <a:ext uri="{FF2B5EF4-FFF2-40B4-BE49-F238E27FC236}">
                <a16:creationId xmlns:a16="http://schemas.microsoft.com/office/drawing/2014/main" id="{B1026169-2682-D34B-B436-F6C7A333121B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9">
              <a:extLst>
                <a:ext uri="{FF2B5EF4-FFF2-40B4-BE49-F238E27FC236}">
                  <a16:creationId xmlns:a16="http://schemas.microsoft.com/office/drawing/2014/main" id="{FEF62738-DE89-F048-8FFC-36C77673C8DB}"/>
                </a:ext>
              </a:extLst>
            </p:cNvPr>
            <p:cNvSpPr/>
            <p:nvPr userDrawn="1"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1"/>
            </a:p>
          </p:txBody>
        </p:sp>
        <p:pic>
          <p:nvPicPr>
            <p:cNvPr id="9" name="Grafik 11">
              <a:extLst>
                <a:ext uri="{FF2B5EF4-FFF2-40B4-BE49-F238E27FC236}">
                  <a16:creationId xmlns:a16="http://schemas.microsoft.com/office/drawing/2014/main" id="{EDFD1925-26A8-7E42-B982-FF5823A190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3463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8DAC1-1B67-A84E-9D4F-6A1BE440C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rgbClr val="00793A"/>
                </a:solidFill>
              </a:rPr>
              <a:t>Rápida penetración</a:t>
            </a:r>
            <a:endParaRPr lang="es-AR" dirty="0"/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6FC85803-C621-CC4F-A691-232E912E5C26}"/>
              </a:ext>
            </a:extLst>
          </p:cNvPr>
          <p:cNvSpPr/>
          <p:nvPr/>
        </p:nvSpPr>
        <p:spPr>
          <a:xfrm>
            <a:off x="842153" y="1068384"/>
            <a:ext cx="9144000" cy="3733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5" name="Picture 45">
            <a:extLst>
              <a:ext uri="{FF2B5EF4-FFF2-40B4-BE49-F238E27FC236}">
                <a16:creationId xmlns:a16="http://schemas.microsoft.com/office/drawing/2014/main" id="{0F59D288-1BAA-4C43-B35C-926325291C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28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47">
            <a:extLst>
              <a:ext uri="{FF2B5EF4-FFF2-40B4-BE49-F238E27FC236}">
                <a16:creationId xmlns:a16="http://schemas.microsoft.com/office/drawing/2014/main" id="{47E3EB5A-450E-0B4F-931D-458E0C41BCF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040" y="3265484"/>
            <a:ext cx="931863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51">
            <a:extLst>
              <a:ext uri="{FF2B5EF4-FFF2-40B4-BE49-F238E27FC236}">
                <a16:creationId xmlns:a16="http://schemas.microsoft.com/office/drawing/2014/main" id="{21DC7312-8571-D34B-8C51-B97B21994D9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832" y="3265484"/>
            <a:ext cx="922338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53">
            <a:extLst>
              <a:ext uri="{FF2B5EF4-FFF2-40B4-BE49-F238E27FC236}">
                <a16:creationId xmlns:a16="http://schemas.microsoft.com/office/drawing/2014/main" id="{EE5A7BA0-A1D6-1944-9CD9-5241AB441400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45" y="3265484"/>
            <a:ext cx="9318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56">
            <a:extLst>
              <a:ext uri="{FF2B5EF4-FFF2-40B4-BE49-F238E27FC236}">
                <a16:creationId xmlns:a16="http://schemas.microsoft.com/office/drawing/2014/main" id="{FB589343-60C1-5643-AFC5-BBAA9371B1A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5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58">
            <a:extLst>
              <a:ext uri="{FF2B5EF4-FFF2-40B4-BE49-F238E27FC236}">
                <a16:creationId xmlns:a16="http://schemas.microsoft.com/office/drawing/2014/main" id="{6629A629-4F1C-7A4A-9F5F-4FF580ECD4C5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237" y="3265484"/>
            <a:ext cx="93186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59">
            <a:extLst>
              <a:ext uri="{FF2B5EF4-FFF2-40B4-BE49-F238E27FC236}">
                <a16:creationId xmlns:a16="http://schemas.microsoft.com/office/drawing/2014/main" id="{4CA41066-ECCC-7B4F-B3DF-0863B9D3A8E8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68" y="3265484"/>
            <a:ext cx="931862" cy="80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" name="Picture 61">
            <a:extLst>
              <a:ext uri="{FF2B5EF4-FFF2-40B4-BE49-F238E27FC236}">
                <a16:creationId xmlns:a16="http://schemas.microsoft.com/office/drawing/2014/main" id="{F9432FCD-8573-5647-BC0A-1B7F4D57DBD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52" y="3265484"/>
            <a:ext cx="946150" cy="79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="" xmlns:a14="http://schemas.microsoft.com/office/drawing/2010/main" w="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" name="Rectangle 21">
            <a:extLst>
              <a:ext uri="{FF2B5EF4-FFF2-40B4-BE49-F238E27FC236}">
                <a16:creationId xmlns:a16="http://schemas.microsoft.com/office/drawing/2014/main" id="{36BDA933-A74E-5F4B-A28A-0BF0C700A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613" y="1285872"/>
            <a:ext cx="417513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4" name="Picture 71">
            <a:extLst>
              <a:ext uri="{FF2B5EF4-FFF2-40B4-BE49-F238E27FC236}">
                <a16:creationId xmlns:a16="http://schemas.microsoft.com/office/drawing/2014/main" id="{840DC78E-9093-7444-932F-C55D8FE3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4844251" y="138849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Rectangle 2">
            <a:extLst>
              <a:ext uri="{FF2B5EF4-FFF2-40B4-BE49-F238E27FC236}">
                <a16:creationId xmlns:a16="http://schemas.microsoft.com/office/drawing/2014/main" id="{D5A30DD9-8F27-CC46-9E52-DF01227B7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001" y="1285872"/>
            <a:ext cx="4175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6" name="Picture 70">
            <a:extLst>
              <a:ext uri="{FF2B5EF4-FFF2-40B4-BE49-F238E27FC236}">
                <a16:creationId xmlns:a16="http://schemas.microsoft.com/office/drawing/2014/main" id="{0DC5B091-866A-C440-B68B-4DC0FE28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3509163" y="138270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35">
            <a:extLst>
              <a:ext uri="{FF2B5EF4-FFF2-40B4-BE49-F238E27FC236}">
                <a16:creationId xmlns:a16="http://schemas.microsoft.com/office/drawing/2014/main" id="{D1F63420-0F6A-3440-B0E8-44BBB2276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798" y="1285872"/>
            <a:ext cx="417513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Picture 73">
            <a:extLst>
              <a:ext uri="{FF2B5EF4-FFF2-40B4-BE49-F238E27FC236}">
                <a16:creationId xmlns:a16="http://schemas.microsoft.com/office/drawing/2014/main" id="{3149B3D6-B413-474E-955B-B98956F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8671723" y="1373184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Rectangle 30">
            <a:extLst>
              <a:ext uri="{FF2B5EF4-FFF2-40B4-BE49-F238E27FC236}">
                <a16:creationId xmlns:a16="http://schemas.microsoft.com/office/drawing/2014/main" id="{B0F3E310-B9F1-2446-9938-D275961F9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161" y="1285872"/>
            <a:ext cx="4175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2">
            <a:extLst>
              <a:ext uri="{FF2B5EF4-FFF2-40B4-BE49-F238E27FC236}">
                <a16:creationId xmlns:a16="http://schemas.microsoft.com/office/drawing/2014/main" id="{4E904CE3-FAC3-6145-96D6-15211501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5" t="53593" r="21194" b="14565"/>
          <a:stretch>
            <a:fillRect/>
          </a:stretch>
        </p:blipFill>
        <p:spPr bwMode="auto">
          <a:xfrm>
            <a:off x="7503323" y="1376359"/>
            <a:ext cx="365125" cy="148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Rectangle 4">
            <a:extLst>
              <a:ext uri="{FF2B5EF4-FFF2-40B4-BE49-F238E27FC236}">
                <a16:creationId xmlns:a16="http://schemas.microsoft.com/office/drawing/2014/main" id="{5BAD8359-233D-C745-B9F4-66AD42C30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356" y="1285872"/>
            <a:ext cx="77946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" name="Picture 74">
            <a:extLst>
              <a:ext uri="{FF2B5EF4-FFF2-40B4-BE49-F238E27FC236}">
                <a16:creationId xmlns:a16="http://schemas.microsoft.com/office/drawing/2014/main" id="{A8FEC129-4E13-994E-887C-69E53259C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r="24406" b="51881"/>
          <a:stretch>
            <a:fillRect/>
          </a:stretch>
        </p:blipFill>
        <p:spPr bwMode="auto">
          <a:xfrm>
            <a:off x="6095206" y="1382709"/>
            <a:ext cx="638175" cy="148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67">
            <a:extLst>
              <a:ext uri="{FF2B5EF4-FFF2-40B4-BE49-F238E27FC236}">
                <a16:creationId xmlns:a16="http://schemas.microsoft.com/office/drawing/2014/main" id="{8509AE66-36F1-524F-8223-C5D87C7D6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78" y="1285872"/>
            <a:ext cx="1822450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68">
            <a:extLst>
              <a:ext uri="{FF2B5EF4-FFF2-40B4-BE49-F238E27FC236}">
                <a16:creationId xmlns:a16="http://schemas.microsoft.com/office/drawing/2014/main" id="{063E3A6B-9243-0B48-8DF3-6D02D39D9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016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Wax layer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cuticle</a:t>
            </a:r>
          </a:p>
        </p:txBody>
      </p:sp>
      <p:pic>
        <p:nvPicPr>
          <p:cNvPr id="85" name="Picture 69">
            <a:extLst>
              <a:ext uri="{FF2B5EF4-FFF2-40B4-BE49-F238E27FC236}">
                <a16:creationId xmlns:a16="http://schemas.microsoft.com/office/drawing/2014/main" id="{51D70A83-8C0B-1745-9CF9-2ACAB1C4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59122" r="32780" b="26402"/>
          <a:stretch>
            <a:fillRect/>
          </a:stretch>
        </p:blipFill>
        <p:spPr bwMode="auto">
          <a:xfrm>
            <a:off x="1058053" y="1400172"/>
            <a:ext cx="1566863" cy="147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31">
            <a:extLst>
              <a:ext uri="{FF2B5EF4-FFF2-40B4-BE49-F238E27FC236}">
                <a16:creationId xmlns:a16="http://schemas.microsoft.com/office/drawing/2014/main" id="{679A1C5D-EB3F-E548-A8D3-16062903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398" y="1285872"/>
            <a:ext cx="574675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" name="Picture 65">
            <a:extLst>
              <a:ext uri="{FF2B5EF4-FFF2-40B4-BE49-F238E27FC236}">
                <a16:creationId xmlns:a16="http://schemas.microsoft.com/office/drawing/2014/main" id="{4602C464-011A-D642-AB3A-3AC98902F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3972" r="63770" b="60892"/>
          <a:stretch>
            <a:fillRect/>
          </a:stretch>
        </p:blipFill>
        <p:spPr bwMode="auto">
          <a:xfrm>
            <a:off x="7995448" y="1400172"/>
            <a:ext cx="544513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Rectangle 3">
            <a:extLst>
              <a:ext uri="{FF2B5EF4-FFF2-40B4-BE49-F238E27FC236}">
                <a16:creationId xmlns:a16="http://schemas.microsoft.com/office/drawing/2014/main" id="{AFDB2C86-5496-4142-860D-A848F5243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176" y="1285872"/>
            <a:ext cx="747712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" name="Picture 64">
            <a:extLst>
              <a:ext uri="{FF2B5EF4-FFF2-40B4-BE49-F238E27FC236}">
                <a16:creationId xmlns:a16="http://schemas.microsoft.com/office/drawing/2014/main" id="{CD4AD6DA-DE90-5642-B270-B32D68B5B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23972" r="63770" b="60892"/>
          <a:stretch>
            <a:fillRect/>
          </a:stretch>
        </p:blipFill>
        <p:spPr bwMode="auto">
          <a:xfrm>
            <a:off x="4044151" y="1400172"/>
            <a:ext cx="617537" cy="146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Rectangle 5">
            <a:extLst>
              <a:ext uri="{FF2B5EF4-FFF2-40B4-BE49-F238E27FC236}">
                <a16:creationId xmlns:a16="http://schemas.microsoft.com/office/drawing/2014/main" id="{4D960DDD-E67D-EA41-89B4-508D44792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5153" y="1285872"/>
            <a:ext cx="1187450" cy="2306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10">
            <a:extLst>
              <a:ext uri="{FF2B5EF4-FFF2-40B4-BE49-F238E27FC236}">
                <a16:creationId xmlns:a16="http://schemas.microsoft.com/office/drawing/2014/main" id="{C44A762B-39A4-D642-B44E-91E116449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4046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Membrana</a:t>
            </a:r>
            <a:endParaRPr lang="en-GB" sz="1100" b="1" dirty="0">
              <a:solidFill>
                <a:schemeClr val="accent2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Mitrocondrial</a:t>
            </a:r>
            <a:r>
              <a:rPr kumimoji="0" lang="en-GB" sz="11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Rectangle 11">
            <a:extLst>
              <a:ext uri="{FF2B5EF4-FFF2-40B4-BE49-F238E27FC236}">
                <a16:creationId xmlns:a16="http://schemas.microsoft.com/office/drawing/2014/main" id="{17D29691-CF34-0040-AF14-E9BF5310C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3426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3" name="Picture 12" descr="Mitrochondia">
            <a:extLst>
              <a:ext uri="{FF2B5EF4-FFF2-40B4-BE49-F238E27FC236}">
                <a16:creationId xmlns:a16="http://schemas.microsoft.com/office/drawing/2014/main" id="{080AC524-9F8B-754E-A849-450BF08F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76986" l="32778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89" r="8322" b="23096"/>
          <a:stretch>
            <a:fillRect/>
          </a:stretch>
        </p:blipFill>
        <p:spPr bwMode="auto">
          <a:xfrm>
            <a:off x="9798859" y="1254122"/>
            <a:ext cx="8461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8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 Box 14">
            <a:extLst>
              <a:ext uri="{FF2B5EF4-FFF2-40B4-BE49-F238E27FC236}">
                <a16:creationId xmlns:a16="http://schemas.microsoft.com/office/drawing/2014/main" id="{4F3AAF61-D0D6-A348-8884-00EEFAA7D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8" y="5441803"/>
            <a:ext cx="1344612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hydrophil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8D53B090-43CD-904C-B070-A166244E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958" y="4847644"/>
            <a:ext cx="1346200" cy="59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lipophil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conditions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Rectangle 16">
            <a:extLst>
              <a:ext uri="{FF2B5EF4-FFF2-40B4-BE49-F238E27FC236}">
                <a16:creationId xmlns:a16="http://schemas.microsoft.com/office/drawing/2014/main" id="{5BA9D774-D7DF-C848-AAD7-A447772D2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151" y="2847972"/>
            <a:ext cx="16430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membrana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7" name="Rectangle 17">
            <a:extLst>
              <a:ext uri="{FF2B5EF4-FFF2-40B4-BE49-F238E27FC236}">
                <a16:creationId xmlns:a16="http://schemas.microsoft.com/office/drawing/2014/main" id="{30C408DA-9C65-0F45-ABEA-656E399F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7976" y="2847972"/>
            <a:ext cx="16668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Xylem </a:t>
            </a:r>
            <a:b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transport</a:t>
            </a:r>
          </a:p>
        </p:txBody>
      </p:sp>
      <p:sp>
        <p:nvSpPr>
          <p:cNvPr id="98" name="Rectangle 22">
            <a:extLst>
              <a:ext uri="{FF2B5EF4-FFF2-40B4-BE49-F238E27FC236}">
                <a16:creationId xmlns:a16="http://schemas.microsoft.com/office/drawing/2014/main" id="{47ED6BB3-0C51-9648-8B57-B757882CC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038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9" name="Picture 24" descr="01n300x SE neu_q00">
            <a:extLst>
              <a:ext uri="{FF2B5EF4-FFF2-40B4-BE49-F238E27FC236}">
                <a16:creationId xmlns:a16="http://schemas.microsoft.com/office/drawing/2014/main" id="{95A6181B-C9C3-F84A-801A-933C4564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89" y="4940300"/>
            <a:ext cx="185422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9" descr="Intercellular Mycelium 00031520">
            <a:extLst>
              <a:ext uri="{FF2B5EF4-FFF2-40B4-BE49-F238E27FC236}">
                <a16:creationId xmlns:a16="http://schemas.microsoft.com/office/drawing/2014/main" id="{52060457-0671-694A-9D5B-17252E3FA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t="54044" r="30208" b="26349"/>
          <a:stretch>
            <a:fillRect/>
          </a:stretch>
        </p:blipFill>
        <p:spPr bwMode="auto">
          <a:xfrm>
            <a:off x="6203512" y="4940300"/>
            <a:ext cx="2501289" cy="10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Rectangle 32">
            <a:extLst>
              <a:ext uri="{FF2B5EF4-FFF2-40B4-BE49-F238E27FC236}">
                <a16:creationId xmlns:a16="http://schemas.microsoft.com/office/drawing/2014/main" id="{895F3CEA-D86D-244E-B909-8AA7F8C5B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298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pared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2" name="Rectangle 33">
            <a:extLst>
              <a:ext uri="{FF2B5EF4-FFF2-40B4-BE49-F238E27FC236}">
                <a16:creationId xmlns:a16="http://schemas.microsoft.com/office/drawing/2014/main" id="{EDCEF276-EEC9-B447-816B-C4CEA148A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8561" y="2847972"/>
            <a:ext cx="152241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membrana</a:t>
            </a:r>
            <a:b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lang="en-GB" sz="1100" b="1" dirty="0" err="1">
                <a:solidFill>
                  <a:schemeClr val="accent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3" name="Rectangle 36">
            <a:extLst>
              <a:ext uri="{FF2B5EF4-FFF2-40B4-BE49-F238E27FC236}">
                <a16:creationId xmlns:a16="http://schemas.microsoft.com/office/drawing/2014/main" id="{4BE3E40F-6C12-FB4C-8EB1-1AE4A4A7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1223" y="2847972"/>
            <a:ext cx="6953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tx2"/>
                </a:solidFill>
                <a:latin typeface="Arial"/>
                <a:cs typeface="Arial"/>
              </a:rPr>
              <a:t>p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ared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 err="1">
                <a:solidFill>
                  <a:schemeClr val="tx2"/>
                </a:solidFill>
                <a:latin typeface="Arial"/>
                <a:cs typeface="Arial"/>
              </a:rPr>
              <a:t>celular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5" name="AutoShape 39">
            <a:extLst>
              <a:ext uri="{FF2B5EF4-FFF2-40B4-BE49-F238E27FC236}">
                <a16:creationId xmlns:a16="http://schemas.microsoft.com/office/drawing/2014/main" id="{6C577E86-5E70-4C48-8ED7-C9D8CD11D724}"/>
              </a:ext>
            </a:extLst>
          </p:cNvPr>
          <p:cNvSpPr>
            <a:spLocks/>
          </p:cNvSpPr>
          <p:nvPr/>
        </p:nvSpPr>
        <p:spPr bwMode="auto">
          <a:xfrm>
            <a:off x="5523706" y="1217609"/>
            <a:ext cx="115888" cy="3507902"/>
          </a:xfrm>
          <a:prstGeom prst="rightBrace">
            <a:avLst>
              <a:gd name="adj1" fmla="val 188961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AutoShape 40">
            <a:extLst>
              <a:ext uri="{FF2B5EF4-FFF2-40B4-BE49-F238E27FC236}">
                <a16:creationId xmlns:a16="http://schemas.microsoft.com/office/drawing/2014/main" id="{A72D5303-EC37-4443-BA05-9FF2E0B40BF7}"/>
              </a:ext>
            </a:extLst>
          </p:cNvPr>
          <p:cNvSpPr>
            <a:spLocks/>
          </p:cNvSpPr>
          <p:nvPr/>
        </p:nvSpPr>
        <p:spPr bwMode="auto">
          <a:xfrm>
            <a:off x="3055133" y="1217609"/>
            <a:ext cx="103188" cy="3507902"/>
          </a:xfrm>
          <a:prstGeom prst="leftBrace">
            <a:avLst>
              <a:gd name="adj1" fmla="val 210870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AutoShape 41">
            <a:extLst>
              <a:ext uri="{FF2B5EF4-FFF2-40B4-BE49-F238E27FC236}">
                <a16:creationId xmlns:a16="http://schemas.microsoft.com/office/drawing/2014/main" id="{98DE3B2C-F008-D54D-BD3D-10CCF0BEA76E}"/>
              </a:ext>
            </a:extLst>
          </p:cNvPr>
          <p:cNvSpPr>
            <a:spLocks/>
          </p:cNvSpPr>
          <p:nvPr/>
        </p:nvSpPr>
        <p:spPr bwMode="auto">
          <a:xfrm>
            <a:off x="9311491" y="1217609"/>
            <a:ext cx="115888" cy="3507902"/>
          </a:xfrm>
          <a:prstGeom prst="rightBrace">
            <a:avLst>
              <a:gd name="adj1" fmla="val 188961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AutoShape 42">
            <a:extLst>
              <a:ext uri="{FF2B5EF4-FFF2-40B4-BE49-F238E27FC236}">
                <a16:creationId xmlns:a16="http://schemas.microsoft.com/office/drawing/2014/main" id="{1A9A8D39-4F1C-FA44-84DF-312EE038906C}"/>
              </a:ext>
            </a:extLst>
          </p:cNvPr>
          <p:cNvSpPr>
            <a:spLocks/>
          </p:cNvSpPr>
          <p:nvPr/>
        </p:nvSpPr>
        <p:spPr bwMode="auto">
          <a:xfrm>
            <a:off x="7035006" y="1217609"/>
            <a:ext cx="103188" cy="3507902"/>
          </a:xfrm>
          <a:prstGeom prst="leftBrace">
            <a:avLst>
              <a:gd name="adj1" fmla="val 210870"/>
              <a:gd name="adj2" fmla="val 50000"/>
            </a:avLst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 Box 44">
            <a:extLst>
              <a:ext uri="{FF2B5EF4-FFF2-40B4-BE49-F238E27FC236}">
                <a16:creationId xmlns:a16="http://schemas.microsoft.com/office/drawing/2014/main" id="{91A6A631-92BC-9A4B-B4AC-63ED70B90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20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mainly in “non-polar” conformation </a:t>
            </a:r>
          </a:p>
        </p:txBody>
      </p:sp>
      <p:sp>
        <p:nvSpPr>
          <p:cNvPr id="110" name="Text Box 46">
            <a:extLst>
              <a:ext uri="{FF2B5EF4-FFF2-40B4-BE49-F238E27FC236}">
                <a16:creationId xmlns:a16="http://schemas.microsoft.com/office/drawing/2014/main" id="{53E8583A-127D-8442-80AC-4B140CAE7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82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1" name="Text Box 50">
            <a:extLst>
              <a:ext uri="{FF2B5EF4-FFF2-40B4-BE49-F238E27FC236}">
                <a16:creationId xmlns:a16="http://schemas.microsoft.com/office/drawing/2014/main" id="{1C15BFBE-7345-D643-8FA6-F1FC9E14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87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“non-polar” conformation </a:t>
            </a:r>
          </a:p>
        </p:txBody>
      </p:sp>
      <p:sp>
        <p:nvSpPr>
          <p:cNvPr id="112" name="Text Box 52">
            <a:extLst>
              <a:ext uri="{FF2B5EF4-FFF2-40B4-BE49-F238E27FC236}">
                <a16:creationId xmlns:a16="http://schemas.microsoft.com/office/drawing/2014/main" id="{ED0A3FF9-10AB-E94F-9DE0-C30B4C8DD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112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3" name="Text Box 54">
            <a:extLst>
              <a:ext uri="{FF2B5EF4-FFF2-40B4-BE49-F238E27FC236}">
                <a16:creationId xmlns:a16="http://schemas.microsoft.com/office/drawing/2014/main" id="{AE32D49D-7099-B94B-BEEE-6CC0D981D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85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 mainly in “polar” conformation </a:t>
            </a:r>
          </a:p>
        </p:txBody>
      </p:sp>
      <p:sp>
        <p:nvSpPr>
          <p:cNvPr id="114" name="Text Box 55">
            <a:extLst>
              <a:ext uri="{FF2B5EF4-FFF2-40B4-BE49-F238E27FC236}">
                <a16:creationId xmlns:a16="http://schemas.microsoft.com/office/drawing/2014/main" id="{8553793C-4E73-784A-8CDB-0A43FE5B1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565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“non-polar” conformation </a:t>
            </a:r>
          </a:p>
        </p:txBody>
      </p:sp>
      <p:sp>
        <p:nvSpPr>
          <p:cNvPr id="115" name="Text Box 57">
            <a:extLst>
              <a:ext uri="{FF2B5EF4-FFF2-40B4-BE49-F238E27FC236}">
                <a16:creationId xmlns:a16="http://schemas.microsoft.com/office/drawing/2014/main" id="{8BE3EDD2-32D7-AE4A-BA2A-7A269DF68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428" y="4050432"/>
            <a:ext cx="11953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converts to “polar” conformation </a:t>
            </a:r>
          </a:p>
        </p:txBody>
      </p:sp>
      <p:sp>
        <p:nvSpPr>
          <p:cNvPr id="116" name="Text Box 60">
            <a:extLst>
              <a:ext uri="{FF2B5EF4-FFF2-40B4-BE49-F238E27FC236}">
                <a16:creationId xmlns:a16="http://schemas.microsoft.com/office/drawing/2014/main" id="{C74185E2-9DE7-AC41-9737-F6E7E1AC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4269" y="4050432"/>
            <a:ext cx="11953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Xemium mainly in “non-polar” conformation </a:t>
            </a:r>
          </a:p>
        </p:txBody>
      </p:sp>
      <p:sp>
        <p:nvSpPr>
          <p:cNvPr id="117" name="Text Box 27">
            <a:extLst>
              <a:ext uri="{FF2B5EF4-FFF2-40B4-BE49-F238E27FC236}">
                <a16:creationId xmlns:a16="http://schemas.microsoft.com/office/drawing/2014/main" id="{14567AB0-B2E1-E246-BA8F-B20FC28A9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178" y="1078135"/>
            <a:ext cx="182244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SUPERFICIE DE LA HOJA</a:t>
            </a:r>
          </a:p>
        </p:txBody>
      </p:sp>
      <p:sp>
        <p:nvSpPr>
          <p:cNvPr id="118" name="Text Box 28">
            <a:extLst>
              <a:ext uri="{FF2B5EF4-FFF2-40B4-BE49-F238E27FC236}">
                <a16:creationId xmlns:a16="http://schemas.microsoft.com/office/drawing/2014/main" id="{9250EB6C-578E-A24B-ADD7-32FF22B6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57" y="1078135"/>
            <a:ext cx="19888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TEJIDO DE LAS HOJAS</a:t>
            </a:r>
          </a:p>
        </p:txBody>
      </p:sp>
      <p:sp>
        <p:nvSpPr>
          <p:cNvPr id="119" name="Text Box 29">
            <a:extLst>
              <a:ext uri="{FF2B5EF4-FFF2-40B4-BE49-F238E27FC236}">
                <a16:creationId xmlns:a16="http://schemas.microsoft.com/office/drawing/2014/main" id="{A779A4B8-D05F-AB46-8924-41815AE08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553" y="1078135"/>
            <a:ext cx="24923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TARGET EN EL HONGO</a:t>
            </a:r>
          </a:p>
        </p:txBody>
      </p:sp>
    </p:spTree>
    <p:extLst>
      <p:ext uri="{BB962C8B-B14F-4D97-AF65-F5344CB8AC3E}">
        <p14:creationId xmlns:p14="http://schemas.microsoft.com/office/powerpoint/2010/main" val="938744144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D6154-C56B-7748-A50C-797AAB02F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Localización de los depósitos</a:t>
            </a:r>
          </a:p>
        </p:txBody>
      </p:sp>
      <p:pic>
        <p:nvPicPr>
          <p:cNvPr id="6" name="Picture 33" descr="oberflaeche">
            <a:extLst>
              <a:ext uri="{FF2B5EF4-FFF2-40B4-BE49-F238E27FC236}">
                <a16:creationId xmlns:a16="http://schemas.microsoft.com/office/drawing/2014/main" id="{B80E3DBD-A730-3447-8CDE-9242103A8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11" y="1730380"/>
            <a:ext cx="2863624" cy="329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9">
            <a:extLst>
              <a:ext uri="{FF2B5EF4-FFF2-40B4-BE49-F238E27FC236}">
                <a16:creationId xmlns:a16="http://schemas.microsoft.com/office/drawing/2014/main" id="{BB51DF41-AC36-A449-866E-B7D4DC359F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8123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Line 20">
            <a:extLst>
              <a:ext uri="{FF2B5EF4-FFF2-40B4-BE49-F238E27FC236}">
                <a16:creationId xmlns:a16="http://schemas.microsoft.com/office/drawing/2014/main" id="{0A1BBB07-0078-0A4E-A028-CBE55A923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7523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8EC8B31D-9FB6-8A48-8407-FD0CE282BA03}"/>
              </a:ext>
            </a:extLst>
          </p:cNvPr>
          <p:cNvSpPr>
            <a:spLocks noChangeShapeType="1"/>
          </p:cNvSpPr>
          <p:nvPr/>
        </p:nvSpPr>
        <p:spPr bwMode="auto">
          <a:xfrm>
            <a:off x="8712159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22">
            <a:extLst>
              <a:ext uri="{FF2B5EF4-FFF2-40B4-BE49-F238E27FC236}">
                <a16:creationId xmlns:a16="http://schemas.microsoft.com/office/drawing/2014/main" id="{A39D9914-6D95-9749-A079-895463DC5F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9972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23">
            <a:extLst>
              <a:ext uri="{FF2B5EF4-FFF2-40B4-BE49-F238E27FC236}">
                <a16:creationId xmlns:a16="http://schemas.microsoft.com/office/drawing/2014/main" id="{1C6FE142-E9FD-6642-8C14-0B8C2A89A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6197" y="4959356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3852D0E7-EA48-8A49-A236-9D6F94B62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39247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B3AC54F9-99F5-CA4A-9721-12FE5B87C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815472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ine 26">
            <a:extLst>
              <a:ext uri="{FF2B5EF4-FFF2-40B4-BE49-F238E27FC236}">
                <a16:creationId xmlns:a16="http://schemas.microsoft.com/office/drawing/2014/main" id="{3B2C02F8-A246-5C44-BE8F-32A80AA3B0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94872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27">
            <a:extLst>
              <a:ext uri="{FF2B5EF4-FFF2-40B4-BE49-F238E27FC236}">
                <a16:creationId xmlns:a16="http://schemas.microsoft.com/office/drawing/2014/main" id="{F2BA786B-2F1E-1B43-BFEE-B1D8639EE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72684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28">
            <a:extLst>
              <a:ext uri="{FF2B5EF4-FFF2-40B4-BE49-F238E27FC236}">
                <a16:creationId xmlns:a16="http://schemas.microsoft.com/office/drawing/2014/main" id="{7215742C-1DB4-F741-A8CD-5895DD0D6A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45735" y="4964118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29">
            <a:extLst>
              <a:ext uri="{FF2B5EF4-FFF2-40B4-BE49-F238E27FC236}">
                <a16:creationId xmlns:a16="http://schemas.microsoft.com/office/drawing/2014/main" id="{F5DD3BFA-1C48-5247-B897-5FBF71FFD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25135" y="4962531"/>
            <a:ext cx="0" cy="1079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30">
            <a:extLst>
              <a:ext uri="{FF2B5EF4-FFF2-40B4-BE49-F238E27FC236}">
                <a16:creationId xmlns:a16="http://schemas.microsoft.com/office/drawing/2014/main" id="{1F3BD029-793F-324B-86F5-3FEC14D3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6423" y="4676781"/>
            <a:ext cx="86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300um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51BE27C9-261B-1F43-89A4-9F625545E3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98013"/>
              </p:ext>
            </p:extLst>
          </p:nvPr>
        </p:nvGraphicFramePr>
        <p:xfrm>
          <a:off x="896919" y="1806581"/>
          <a:ext cx="218440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Fix/0,48/0/6,25/19,06">
            <a:extLst>
              <a:ext uri="{FF2B5EF4-FFF2-40B4-BE49-F238E27FC236}">
                <a16:creationId xmlns:a16="http://schemas.microsoft.com/office/drawing/2014/main" id="{8862F5F8-A7A1-BA40-91BB-902388363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57" y="1521552"/>
            <a:ext cx="5448914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s-AR" sz="16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Distribución de </a:t>
            </a:r>
            <a:r>
              <a:rPr lang="es-AR" sz="1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Xemium</a:t>
            </a:r>
            <a:r>
              <a:rPr lang="es-AR" sz="1600" b="1" baseline="30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®</a:t>
            </a:r>
            <a:endParaRPr lang="es-AR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Fix/0,48/0/6,25/19,06">
            <a:extLst>
              <a:ext uri="{FF2B5EF4-FFF2-40B4-BE49-F238E27FC236}">
                <a16:creationId xmlns:a16="http://schemas.microsoft.com/office/drawing/2014/main" id="{002A97E5-CF61-1B44-9C44-AE049E39B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1861" y="1384878"/>
            <a:ext cx="2993570" cy="35174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CORTE TRANSVERSAL DE LA HOJA.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8841B44-BFD0-9E43-85A0-C392164857E4}"/>
              </a:ext>
            </a:extLst>
          </p:cNvPr>
          <p:cNvSpPr txBox="1"/>
          <p:nvPr/>
        </p:nvSpPr>
        <p:spPr>
          <a:xfrm>
            <a:off x="1429971" y="5517036"/>
            <a:ext cx="834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tx2"/>
                </a:solidFill>
                <a:latin typeface="Arial"/>
                <a:cs typeface="Arial"/>
                <a:sym typeface="Wingdings" pitchFamily="2" charset="2"/>
              </a:rPr>
              <a:t>La mayoría del depósito es adsorbida por la capa cerosa.</a:t>
            </a:r>
            <a:endParaRPr lang="es-AR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825CE8BC-D937-FC46-9825-B2262AFC0DBC}"/>
              </a:ext>
            </a:extLst>
          </p:cNvPr>
          <p:cNvGrpSpPr/>
          <p:nvPr/>
        </p:nvGrpSpPr>
        <p:grpSpPr>
          <a:xfrm>
            <a:off x="3960437" y="1845273"/>
            <a:ext cx="5041976" cy="899168"/>
            <a:chOff x="3960437" y="1702393"/>
            <a:chExt cx="5041976" cy="899168"/>
          </a:xfrm>
        </p:grpSpPr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33AFAA69-4999-7146-BC5F-CC005BD9D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0437" y="2109118"/>
              <a:ext cx="3361081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 cristales para ser solubilizados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luego del momento de aplicación.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Fix/0,48/0/6,25/19,06">
              <a:extLst>
                <a:ext uri="{FF2B5EF4-FFF2-40B4-BE49-F238E27FC236}">
                  <a16:creationId xmlns:a16="http://schemas.microsoft.com/office/drawing/2014/main" id="{40BE5A89-7C62-3F40-80F8-742217A4E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438" y="1702393"/>
              <a:ext cx="3361080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Depósito de superficie</a:t>
              </a:r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D9EEBE1C-19EA-2E4A-BC0D-4F78EDD21B15}"/>
                </a:ext>
              </a:extLst>
            </p:cNvPr>
            <p:cNvGrpSpPr/>
            <p:nvPr/>
          </p:nvGrpSpPr>
          <p:grpSpPr>
            <a:xfrm>
              <a:off x="5176684" y="2088501"/>
              <a:ext cx="3825729" cy="402419"/>
              <a:chOff x="5176684" y="2088501"/>
              <a:chExt cx="3825729" cy="402419"/>
            </a:xfrm>
          </p:grpSpPr>
          <p:sp>
            <p:nvSpPr>
              <p:cNvPr id="27" name="Forma libre 26">
                <a:extLst>
                  <a:ext uri="{FF2B5EF4-FFF2-40B4-BE49-F238E27FC236}">
                    <a16:creationId xmlns:a16="http://schemas.microsoft.com/office/drawing/2014/main" id="{E5F2764B-1165-DB48-BA4C-118A64C0AF4E}"/>
                  </a:ext>
                </a:extLst>
              </p:cNvPr>
              <p:cNvSpPr/>
              <p:nvPr/>
            </p:nvSpPr>
            <p:spPr>
              <a:xfrm>
                <a:off x="5176684" y="2088501"/>
                <a:ext cx="3760839" cy="317090"/>
              </a:xfrm>
              <a:custGeom>
                <a:avLst/>
                <a:gdLst>
                  <a:gd name="connsiteX0" fmla="*/ 0 w 3760839"/>
                  <a:gd name="connsiteY0" fmla="*/ 0 h 317090"/>
                  <a:gd name="connsiteX1" fmla="*/ 2131142 w 3760839"/>
                  <a:gd name="connsiteY1" fmla="*/ 0 h 317090"/>
                  <a:gd name="connsiteX2" fmla="*/ 3760839 w 3760839"/>
                  <a:gd name="connsiteY2" fmla="*/ 317090 h 3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0839" h="317090">
                    <a:moveTo>
                      <a:pt x="0" y="0"/>
                    </a:moveTo>
                    <a:lnTo>
                      <a:pt x="2131142" y="0"/>
                    </a:lnTo>
                    <a:lnTo>
                      <a:pt x="3760839" y="317090"/>
                    </a:lnTo>
                  </a:path>
                </a:pathLst>
              </a:cu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814C6DCE-7664-7C4C-93F8-6062D4357003}"/>
                  </a:ext>
                </a:extLst>
              </p:cNvPr>
              <p:cNvSpPr/>
              <p:nvPr/>
            </p:nvSpPr>
            <p:spPr>
              <a:xfrm flipH="1">
                <a:off x="8876033" y="2364540"/>
                <a:ext cx="126380" cy="1263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61457E3-4EDC-D846-8FD1-868D275E2378}"/>
              </a:ext>
            </a:extLst>
          </p:cNvPr>
          <p:cNvGrpSpPr/>
          <p:nvPr/>
        </p:nvGrpSpPr>
        <p:grpSpPr>
          <a:xfrm>
            <a:off x="3882325" y="2932867"/>
            <a:ext cx="4941407" cy="903845"/>
            <a:chOff x="3882325" y="2789987"/>
            <a:chExt cx="4941407" cy="903845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129FCA72-DFDB-3347-A4B4-C2CCBA8C8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2325" y="3201389"/>
              <a:ext cx="343919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Depósitos de larga duración para acción preventiva y abastecimiento continuo.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Fix/0,48/0/6,25/19,06">
              <a:extLst>
                <a:ext uri="{FF2B5EF4-FFF2-40B4-BE49-F238E27FC236}">
                  <a16:creationId xmlns:a16="http://schemas.microsoft.com/office/drawing/2014/main" id="{9437A5CB-0A76-8A46-B17A-989B6092B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67" y="2789987"/>
              <a:ext cx="3347851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Adsorbido en la capa cerosa</a:t>
              </a:r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48C282E2-96B8-A74D-BB14-48D8E271FE8E}"/>
                </a:ext>
              </a:extLst>
            </p:cNvPr>
            <p:cNvGrpSpPr/>
            <p:nvPr/>
          </p:nvGrpSpPr>
          <p:grpSpPr>
            <a:xfrm>
              <a:off x="4616245" y="2893862"/>
              <a:ext cx="4207487" cy="277041"/>
              <a:chOff x="4616245" y="2893862"/>
              <a:chExt cx="4207487" cy="277041"/>
            </a:xfrm>
          </p:grpSpPr>
          <p:sp>
            <p:nvSpPr>
              <p:cNvPr id="33" name="Forma libre 32">
                <a:extLst>
                  <a:ext uri="{FF2B5EF4-FFF2-40B4-BE49-F238E27FC236}">
                    <a16:creationId xmlns:a16="http://schemas.microsoft.com/office/drawing/2014/main" id="{10CC18C8-5A12-1940-91EC-F2163AA852ED}"/>
                  </a:ext>
                </a:extLst>
              </p:cNvPr>
              <p:cNvSpPr/>
              <p:nvPr/>
            </p:nvSpPr>
            <p:spPr>
              <a:xfrm>
                <a:off x="4616245" y="2957052"/>
                <a:ext cx="4144297" cy="213851"/>
              </a:xfrm>
              <a:custGeom>
                <a:avLst/>
                <a:gdLst>
                  <a:gd name="connsiteX0" fmla="*/ 0 w 4144297"/>
                  <a:gd name="connsiteY0" fmla="*/ 213851 h 213851"/>
                  <a:gd name="connsiteX1" fmla="*/ 2706329 w 4144297"/>
                  <a:gd name="connsiteY1" fmla="*/ 213851 h 213851"/>
                  <a:gd name="connsiteX2" fmla="*/ 4144297 w 4144297"/>
                  <a:gd name="connsiteY2" fmla="*/ 0 h 21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44297" h="213851">
                    <a:moveTo>
                      <a:pt x="0" y="213851"/>
                    </a:moveTo>
                    <a:lnTo>
                      <a:pt x="2706329" y="213851"/>
                    </a:lnTo>
                    <a:lnTo>
                      <a:pt x="4144297" y="0"/>
                    </a:lnTo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C944AE9F-3DBA-2D48-91C0-C22E8920B244}"/>
                  </a:ext>
                </a:extLst>
              </p:cNvPr>
              <p:cNvSpPr/>
              <p:nvPr/>
            </p:nvSpPr>
            <p:spPr>
              <a:xfrm flipH="1">
                <a:off x="8697352" y="2893862"/>
                <a:ext cx="126380" cy="12638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1091FE5-1E4D-2A4F-B9A9-64DB732FC96D}"/>
              </a:ext>
            </a:extLst>
          </p:cNvPr>
          <p:cNvGrpSpPr/>
          <p:nvPr/>
        </p:nvGrpSpPr>
        <p:grpSpPr>
          <a:xfrm>
            <a:off x="3973667" y="3683211"/>
            <a:ext cx="5426952" cy="1266727"/>
            <a:chOff x="3973667" y="3540331"/>
            <a:chExt cx="5426952" cy="1266727"/>
          </a:xfrm>
        </p:grpSpPr>
        <p:sp>
          <p:nvSpPr>
            <p:cNvPr id="36" name="Text Box 12">
              <a:extLst>
                <a:ext uri="{FF2B5EF4-FFF2-40B4-BE49-F238E27FC236}">
                  <a16:creationId xmlns:a16="http://schemas.microsoft.com/office/drawing/2014/main" id="{4560792A-F1F5-4F43-8E01-091FB33FF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1856" y="4314615"/>
              <a:ext cx="3309662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Esencial para el movimiento sistémico</a:t>
              </a:r>
              <a:b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</a:br>
              <a:r>
                <a:rPr kumimoji="0" lang="es-ES" sz="13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 la acción curativa.</a:t>
              </a:r>
              <a:endPara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Fix/0,48/0/6,25/19,06">
              <a:extLst>
                <a:ext uri="{FF2B5EF4-FFF2-40B4-BE49-F238E27FC236}">
                  <a16:creationId xmlns:a16="http://schemas.microsoft.com/office/drawing/2014/main" id="{976DE944-F917-5B4A-99DA-F5FF8DCF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67" y="3906362"/>
              <a:ext cx="3347851" cy="473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Penetración en el tejido de la hoja</a:t>
              </a: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A13AA6A1-F7F2-5D4A-940B-973523590FEF}"/>
                </a:ext>
              </a:extLst>
            </p:cNvPr>
            <p:cNvGrpSpPr/>
            <p:nvPr/>
          </p:nvGrpSpPr>
          <p:grpSpPr>
            <a:xfrm>
              <a:off x="4144297" y="3540331"/>
              <a:ext cx="5256322" cy="757220"/>
              <a:chOff x="4144297" y="3540331"/>
              <a:chExt cx="5256322" cy="757220"/>
            </a:xfrm>
          </p:grpSpPr>
          <p:sp>
            <p:nvSpPr>
              <p:cNvPr id="39" name="Forma libre 38">
                <a:extLst>
                  <a:ext uri="{FF2B5EF4-FFF2-40B4-BE49-F238E27FC236}">
                    <a16:creationId xmlns:a16="http://schemas.microsoft.com/office/drawing/2014/main" id="{2BB2EB09-B95B-FE4D-9724-A9C23A297CED}"/>
                  </a:ext>
                </a:extLst>
              </p:cNvPr>
              <p:cNvSpPr/>
              <p:nvPr/>
            </p:nvSpPr>
            <p:spPr>
              <a:xfrm>
                <a:off x="4144297" y="3589628"/>
                <a:ext cx="5191432" cy="707923"/>
              </a:xfrm>
              <a:custGeom>
                <a:avLst/>
                <a:gdLst>
                  <a:gd name="connsiteX0" fmla="*/ 0 w 5191432"/>
                  <a:gd name="connsiteY0" fmla="*/ 707923 h 707923"/>
                  <a:gd name="connsiteX1" fmla="*/ 3148780 w 5191432"/>
                  <a:gd name="connsiteY1" fmla="*/ 707923 h 707923"/>
                  <a:gd name="connsiteX2" fmla="*/ 5191432 w 5191432"/>
                  <a:gd name="connsiteY2" fmla="*/ 0 h 707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91432" h="707923">
                    <a:moveTo>
                      <a:pt x="0" y="707923"/>
                    </a:moveTo>
                    <a:lnTo>
                      <a:pt x="3148780" y="707923"/>
                    </a:lnTo>
                    <a:lnTo>
                      <a:pt x="5191432" y="0"/>
                    </a:lnTo>
                  </a:path>
                </a:pathLst>
              </a:custGeom>
              <a:noFill/>
              <a:ln w="127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1A8898E0-6145-6E43-8595-0E85B23BC7A0}"/>
                  </a:ext>
                </a:extLst>
              </p:cNvPr>
              <p:cNvSpPr/>
              <p:nvPr/>
            </p:nvSpPr>
            <p:spPr>
              <a:xfrm flipH="1">
                <a:off x="9274239" y="3540331"/>
                <a:ext cx="126380" cy="12638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41" name="1 CuadroTexto">
            <a:extLst>
              <a:ext uri="{FF2B5EF4-FFF2-40B4-BE49-F238E27FC236}">
                <a16:creationId xmlns:a16="http://schemas.microsoft.com/office/drawing/2014/main" id="{CA8036E6-B21A-D64D-BC30-EDA820413367}"/>
              </a:ext>
            </a:extLst>
          </p:cNvPr>
          <p:cNvSpPr txBox="1"/>
          <p:nvPr/>
        </p:nvSpPr>
        <p:spPr>
          <a:xfrm>
            <a:off x="164645" y="6412219"/>
            <a:ext cx="70095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Fuente: Dr. </a:t>
            </a:r>
            <a:r>
              <a:rPr kumimoji="0" lang="es-ES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Berghaus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APR/DT. HPLC </a:t>
            </a:r>
            <a:r>
              <a:rPr kumimoji="0" lang="es-ES" sz="90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quantification</a:t>
            </a:r>
            <a:r>
              <a:rPr kumimoji="0" lang="es-E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 spray 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deposits on wheat leaves 7 days after application (lab, GS 33).</a:t>
            </a:r>
            <a:endParaRPr kumimoji="0" lang="es-ES" sz="9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998428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49A97-62C1-1B4F-8FFC-47C5F7CA1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Xemium</a:t>
            </a:r>
            <a:r>
              <a:rPr lang="es-AR" baseline="30000" dirty="0"/>
              <a:t>®</a:t>
            </a:r>
            <a:br>
              <a:rPr lang="es-AR" dirty="0"/>
            </a:br>
            <a:r>
              <a:rPr lang="es-AR" dirty="0"/>
              <a:t>Movilidad y sistemia únicas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809F74-9028-864A-9BBD-5E62AAE65AEF}"/>
              </a:ext>
            </a:extLst>
          </p:cNvPr>
          <p:cNvSpPr/>
          <p:nvPr/>
        </p:nvSpPr>
        <p:spPr>
          <a:xfrm>
            <a:off x="2095501" y="1725613"/>
            <a:ext cx="1371600" cy="3722687"/>
          </a:xfrm>
          <a:prstGeom prst="rect">
            <a:avLst/>
          </a:prstGeom>
          <a:solidFill>
            <a:srgbClr val="00793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 BASIPETAL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882D8BC-2264-E74E-820D-FC9060AC7961}"/>
              </a:ext>
            </a:extLst>
          </p:cNvPr>
          <p:cNvSpPr/>
          <p:nvPr/>
        </p:nvSpPr>
        <p:spPr>
          <a:xfrm>
            <a:off x="3467101" y="1725613"/>
            <a:ext cx="1219200" cy="3722687"/>
          </a:xfrm>
          <a:prstGeom prst="rect">
            <a:avLst/>
          </a:prstGeom>
          <a:solidFill>
            <a:srgbClr val="00793A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</a:t>
            </a:r>
            <a:b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TRATADA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F3E1F5-6BD8-D246-A2E0-6533DD7A7D14}"/>
              </a:ext>
            </a:extLst>
          </p:cNvPr>
          <p:cNvSpPr/>
          <p:nvPr/>
        </p:nvSpPr>
        <p:spPr>
          <a:xfrm>
            <a:off x="4686301" y="1725613"/>
            <a:ext cx="4902200" cy="3722687"/>
          </a:xfrm>
          <a:prstGeom prst="rect">
            <a:avLst/>
          </a:prstGeom>
          <a:solidFill>
            <a:srgbClr val="00793A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ÁREA</a:t>
            </a:r>
            <a:b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</a:br>
            <a:r>
              <a:rPr lang="pt-BR" sz="1200" b="1" dirty="0">
                <a:solidFill>
                  <a:prstClr val="white"/>
                </a:solidFill>
                <a:latin typeface="Arial" charset="0"/>
                <a:cs typeface="Arial" charset="0"/>
              </a:rPr>
              <a:t>ACROPETAL</a:t>
            </a:r>
          </a:p>
          <a:p>
            <a:pPr lvl="0" algn="ctr">
              <a:defRPr/>
            </a:pPr>
            <a:endParaRPr lang="pt-BR" sz="8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3" descr="BAS94720">
            <a:extLst>
              <a:ext uri="{FF2B5EF4-FFF2-40B4-BE49-F238E27FC236}">
                <a16:creationId xmlns:a16="http://schemas.microsoft.com/office/drawing/2014/main" id="{F95A9594-72CB-044B-8FD8-94378C490D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0" b="882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01"/>
          <a:stretch>
            <a:fillRect/>
          </a:stretch>
        </p:blipFill>
        <p:spPr bwMode="auto">
          <a:xfrm>
            <a:off x="2112964" y="3897313"/>
            <a:ext cx="7475537" cy="936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BAS510 05">
            <a:extLst>
              <a:ext uri="{FF2B5EF4-FFF2-40B4-BE49-F238E27FC236}">
                <a16:creationId xmlns:a16="http://schemas.microsoft.com/office/drawing/2014/main" id="{2EE7CF0F-FB65-B049-8886-94EDEBE0EB0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" b="130"/>
          <a:stretch>
            <a:fillRect/>
          </a:stretch>
        </p:blipFill>
        <p:spPr bwMode="auto">
          <a:xfrm>
            <a:off x="2112964" y="2487845"/>
            <a:ext cx="7475537" cy="7078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S94580a">
            <a:extLst>
              <a:ext uri="{FF2B5EF4-FFF2-40B4-BE49-F238E27FC236}">
                <a16:creationId xmlns:a16="http://schemas.microsoft.com/office/drawing/2014/main" id="{C15FDAD6-C257-B644-84EE-7067E758C27C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2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" b="-130"/>
          <a:stretch>
            <a:fillRect/>
          </a:stretch>
        </p:blipFill>
        <p:spPr bwMode="auto">
          <a:xfrm>
            <a:off x="2112964" y="3202676"/>
            <a:ext cx="7475537" cy="788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7C70D32-F280-9745-986D-19DD75C67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4" b="89796" l="1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6" y="1690688"/>
            <a:ext cx="7477078" cy="87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66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ix/0,48/0/6,25/19,06">
            <a:extLst>
              <a:ext uri="{FF2B5EF4-FFF2-40B4-BE49-F238E27FC236}">
                <a16:creationId xmlns:a16="http://schemas.microsoft.com/office/drawing/2014/main" id="{3396FF0A-7765-FE46-AEB6-A2E0EF0C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030" y="1919678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ix/0,48/0/6,25/19,06">
            <a:extLst>
              <a:ext uri="{FF2B5EF4-FFF2-40B4-BE49-F238E27FC236}">
                <a16:creationId xmlns:a16="http://schemas.microsoft.com/office/drawing/2014/main" id="{3E668D00-03F3-A240-BAD4-576C72A8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286" y="2722770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ix/0,48/0/6,25/19,06">
            <a:extLst>
              <a:ext uri="{FF2B5EF4-FFF2-40B4-BE49-F238E27FC236}">
                <a16:creationId xmlns:a16="http://schemas.microsoft.com/office/drawing/2014/main" id="{CD19DDC2-E8C0-2548-9C1B-83CE62E7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79" y="3494154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ix/0,48/0/6,25/19,06">
            <a:extLst>
              <a:ext uri="{FF2B5EF4-FFF2-40B4-BE49-F238E27FC236}">
                <a16:creationId xmlns:a16="http://schemas.microsoft.com/office/drawing/2014/main" id="{E19510C5-ADD5-D549-B6B5-24E9AA37D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736" y="4291606"/>
            <a:ext cx="1025072" cy="36004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EE82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ix/0,48/0/6,25/19,06">
            <a:extLst>
              <a:ext uri="{FF2B5EF4-FFF2-40B4-BE49-F238E27FC236}">
                <a16:creationId xmlns:a16="http://schemas.microsoft.com/office/drawing/2014/main" id="{D7BF013A-8CD6-554E-8165-617D12E3B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77" y="5710655"/>
            <a:ext cx="4781969" cy="477304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indent="-25400">
              <a:spcBef>
                <a:spcPct val="20000"/>
              </a:spcBef>
              <a:defRPr/>
            </a:pPr>
            <a:r>
              <a:rPr lang="es-AR" b="1" dirty="0">
                <a:solidFill>
                  <a:schemeClr val="tx2"/>
                </a:solidFill>
                <a:latin typeface="Arial"/>
                <a:cs typeface="Arial"/>
              </a:rPr>
              <a:t>Excelente movilidad acropétala.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3EA20F7-C95F-144F-9278-6D427177F377}"/>
              </a:ext>
            </a:extLst>
          </p:cNvPr>
          <p:cNvCxnSpPr/>
          <p:nvPr/>
        </p:nvCxnSpPr>
        <p:spPr>
          <a:xfrm>
            <a:off x="4699001" y="1725613"/>
            <a:ext cx="0" cy="3722687"/>
          </a:xfrm>
          <a:prstGeom prst="line">
            <a:avLst/>
          </a:prstGeom>
          <a:ln w="2540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19B83B2-173D-E640-AA16-4E46B987B301}"/>
              </a:ext>
            </a:extLst>
          </p:cNvPr>
          <p:cNvCxnSpPr/>
          <p:nvPr/>
        </p:nvCxnSpPr>
        <p:spPr>
          <a:xfrm>
            <a:off x="3492501" y="1725613"/>
            <a:ext cx="0" cy="3722687"/>
          </a:xfrm>
          <a:prstGeom prst="line">
            <a:avLst/>
          </a:prstGeom>
          <a:ln w="25400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7">
            <a:extLst>
              <a:ext uri="{FF2B5EF4-FFF2-40B4-BE49-F238E27FC236}">
                <a16:creationId xmlns:a16="http://schemas.microsoft.com/office/drawing/2014/main" id="{9A348DD7-4074-1E4F-AE88-B8412B24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2595770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1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BE2FF7CC-47B9-E04E-9D1B-E21A8193E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24" y="1919678"/>
            <a:ext cx="113983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Xemium</a:t>
            </a:r>
            <a:r>
              <a:rPr kumimoji="0" lang="es-AR" sz="1700" b="1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®</a:t>
            </a: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F8C7DEB0-A04A-FE4C-AF50-6889AE947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3303654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2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6B42D00A-A662-F743-B186-EC10473EC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22" y="4037606"/>
            <a:ext cx="88733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SDHI 3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120C5F6F-46FA-2F4F-8CD3-D8E3B1A622AE}"/>
              </a:ext>
            </a:extLst>
          </p:cNvPr>
          <p:cNvSpPr txBox="1">
            <a:spLocks noChangeArrowheads="1"/>
          </p:cNvSpPr>
          <p:nvPr/>
        </p:nvSpPr>
        <p:spPr>
          <a:xfrm>
            <a:off x="9586913" y="5082474"/>
            <a:ext cx="2133599" cy="36933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Roya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anaranjada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- 1 dia preventivo.</a:t>
            </a:r>
            <a:b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Fuente: Dr. </a:t>
            </a:r>
            <a:r>
              <a:rPr lang="pt-BR" sz="900" b="0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Speakman</a:t>
            </a:r>
            <a:r>
              <a:rPr lang="pt-BR" sz="900" b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, APR/FM</a:t>
            </a:r>
          </a:p>
        </p:txBody>
      </p:sp>
    </p:spTree>
    <p:extLst>
      <p:ext uri="{BB962C8B-B14F-4D97-AF65-F5344CB8AC3E}">
        <p14:creationId xmlns:p14="http://schemas.microsoft.com/office/powerpoint/2010/main" val="2300283142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qY4X8xB0OLVzsDnKy24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oRf1oAUPEK4PCCk2_BA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qkgMVOSCUiDfFhpHtQuD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uKs61xZEWuqnM2RfuYf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wB.HxjayEaoP_ERRZf5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QbbtKE8USupdRbODDWC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VXPHnDazkq_cveQrX1qW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Aw5WNJapUu59VOhmq0v6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PT 2019_verde oscuro-9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BASF_FolienDesign">
  <a:themeElements>
    <a:clrScheme name="BASF_colour_darkgreen">
      <a:dk1>
        <a:sysClr val="windowText" lastClr="000000"/>
      </a:dk1>
      <a:lt1>
        <a:sysClr val="window" lastClr="FFFFFF"/>
      </a:lt1>
      <a:dk2>
        <a:srgbClr val="004E18"/>
      </a:dk2>
      <a:lt2>
        <a:srgbClr val="FFFFFF"/>
      </a:lt2>
      <a:accent1>
        <a:srgbClr val="00793A"/>
      </a:accent1>
      <a:accent2>
        <a:srgbClr val="379665"/>
      </a:accent2>
      <a:accent3>
        <a:srgbClr val="62AC86"/>
      </a:accent3>
      <a:accent4>
        <a:srgbClr val="A6D0BA"/>
      </a:accent4>
      <a:accent5>
        <a:srgbClr val="E0EFE7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1221</Words>
  <Application>Microsoft Macintosh PowerPoint</Application>
  <PresentationFormat>Personalizado</PresentationFormat>
  <Paragraphs>238</Paragraphs>
  <Slides>22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Arial</vt:lpstr>
      <vt:lpstr>Calibri</vt:lpstr>
      <vt:lpstr>Wingdings</vt:lpstr>
      <vt:lpstr>Wingdings 3</vt:lpstr>
      <vt:lpstr>PPT 2019_verde oscuro-9</vt:lpstr>
      <vt:lpstr>BASF_FolienDesign</vt:lpstr>
      <vt:lpstr>1_BASF_FolienDesign</vt:lpstr>
      <vt:lpstr>2_BASF_FolienDesign</vt:lpstr>
      <vt:lpstr>think-cell Folie</vt:lpstr>
      <vt:lpstr>Presentación de PowerPoint</vt:lpstr>
      <vt:lpstr>Presentación de PowerPoint</vt:lpstr>
      <vt:lpstr>Información de producto</vt:lpstr>
      <vt:lpstr>Xemium® Protección continua</vt:lpstr>
      <vt:lpstr>Xemium®: sitios de acción en la cadena respiratoria mitocondrial</vt:lpstr>
      <vt:lpstr>Xemium® La molécula de la protección continua</vt:lpstr>
      <vt:lpstr>Rápida penetración</vt:lpstr>
      <vt:lpstr>Xemium® Localización de los depósitos</vt:lpstr>
      <vt:lpstr>Xemium® Movilidad y sistemia únicas </vt:lpstr>
      <vt:lpstr>Xemium® Movilidad y sistemia únicas </vt:lpstr>
      <vt:lpstr>Xemium® Movilidad y sistemia únicas</vt:lpstr>
      <vt:lpstr>Formulación de alta tecnología </vt:lpstr>
      <vt:lpstr>Propiedades de la formulación </vt:lpstr>
      <vt:lpstr>¿Cómo funciona Xemium®?</vt:lpstr>
      <vt:lpstr>Xemium® Fuerte acción curativa y preventiva</vt:lpstr>
      <vt:lpstr>Enfermedades que controla</vt:lpstr>
      <vt:lpstr>Orquesta® Ultra</vt:lpstr>
      <vt:lpstr>Orquesta® Ultra</vt:lpstr>
      <vt:lpstr>Recomendaciones de uso </vt:lpstr>
      <vt:lpstr>Recomendaciones de buenas prácticas para la aplicación de Orquesta® Ultra</vt:lpstr>
      <vt:lpstr>Conclusiones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Microsoft Office User</cp:lastModifiedBy>
  <cp:revision>425</cp:revision>
  <cp:lastPrinted>2017-06-09T08:22:17Z</cp:lastPrinted>
  <dcterms:created xsi:type="dcterms:W3CDTF">2012-05-08T13:55:24Z</dcterms:created>
  <dcterms:modified xsi:type="dcterms:W3CDTF">2021-02-24T17:02:23Z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258</vt:i4>
  </property>
  <property fmtid="{D5CDD505-2E9C-101B-9397-08002B2CF9AE}" pid="3" name="_BASF_Wizard">
    <vt:bool>true</vt:bool>
  </property>
  <property fmtid="{D5CDD505-2E9C-101B-9397-08002B2CF9AE}" pid="4" name="_BASF_Wizard_Datum">
    <vt:lpwstr>08.05.2012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08.05.2012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0</vt:i4>
  </property>
  <property fmtid="{D5CDD505-2E9C-101B-9397-08002B2CF9AE}" pid="21" name="_BASF_Classification_HeaderFooterText">
    <vt:lpwstr/>
  </property>
  <property fmtid="{D5CDD505-2E9C-101B-9397-08002B2CF9AE}" pid="22" name="_BASF_Classification_Language">
    <vt:i4>1031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</Properties>
</file>